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Anton" pitchFamily="2" charset="0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jLu+HR0Kem8ovpP3+o1piF2RRu8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3" d="100"/>
          <a:sy n="43" d="100"/>
        </p:scale>
        <p:origin x="1068" y="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0" name="Google Shape;2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3" name="Google Shape;28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4" name="Google Shape;30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7" name="Google Shape;31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7" name="Google Shape;32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2" name="Google Shape;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6" name="Google Shape;35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0" name="Google Shape;13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2" name="Google Shape;15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3" name="Google Shape;17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4" name="Google Shape;19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3" name="Google Shape;21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7" name="Google Shape;2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6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7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21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2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64" name="Google Shape;64;p2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-3855959" y="2423121"/>
            <a:ext cx="10150074" cy="10150074"/>
            <a:chOff x="0" y="0"/>
            <a:chExt cx="812800" cy="812800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C8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" name="Google Shape;87;p1"/>
          <p:cNvGrpSpPr/>
          <p:nvPr/>
        </p:nvGrpSpPr>
        <p:grpSpPr>
          <a:xfrm>
            <a:off x="1690445" y="7965750"/>
            <a:ext cx="5674640" cy="5674640"/>
            <a:chOff x="0" y="0"/>
            <a:chExt cx="812800" cy="812800"/>
          </a:xfrm>
        </p:grpSpPr>
        <p:sp>
          <p:nvSpPr>
            <p:cNvPr id="88" name="Google Shape;88;p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" name="Google Shape;90;p1"/>
          <p:cNvSpPr/>
          <p:nvPr/>
        </p:nvSpPr>
        <p:spPr>
          <a:xfrm>
            <a:off x="-1835187" y="8587068"/>
            <a:ext cx="7315200" cy="894789"/>
          </a:xfrm>
          <a:custGeom>
            <a:avLst/>
            <a:gdLst/>
            <a:ahLst/>
            <a:cxnLst/>
            <a:rect l="l" t="t" r="r" b="b"/>
            <a:pathLst>
              <a:path w="7315200" h="894789" extrusionOk="0">
                <a:moveTo>
                  <a:pt x="0" y="0"/>
                </a:moveTo>
                <a:lnTo>
                  <a:pt x="7315200" y="0"/>
                </a:lnTo>
                <a:lnTo>
                  <a:pt x="7315200" y="894789"/>
                </a:lnTo>
                <a:lnTo>
                  <a:pt x="0" y="8947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028700" y="3032299"/>
            <a:ext cx="16230600" cy="232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466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-US" sz="1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MATCHPLAY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12912935" y="645070"/>
            <a:ext cx="4644533" cy="1163388"/>
          </a:xfrm>
          <a:custGeom>
            <a:avLst/>
            <a:gdLst/>
            <a:ahLst/>
            <a:cxnLst/>
            <a:rect l="l" t="t" r="r" b="b"/>
            <a:pathLst>
              <a:path w="4644533" h="1163388" extrusionOk="0">
                <a:moveTo>
                  <a:pt x="0" y="0"/>
                </a:moveTo>
                <a:lnTo>
                  <a:pt x="4644532" y="0"/>
                </a:lnTo>
                <a:lnTo>
                  <a:pt x="4644532" y="1163388"/>
                </a:lnTo>
                <a:lnTo>
                  <a:pt x="0" y="11633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11345534" y="8829040"/>
            <a:ext cx="5913766" cy="47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Diciembre 2025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9"/>
          <p:cNvGrpSpPr/>
          <p:nvPr/>
        </p:nvGrpSpPr>
        <p:grpSpPr>
          <a:xfrm>
            <a:off x="3686099" y="8661446"/>
            <a:ext cx="17452681" cy="17416872"/>
            <a:chOff x="0" y="0"/>
            <a:chExt cx="1493867" cy="1490802"/>
          </a:xfrm>
        </p:grpSpPr>
        <p:sp>
          <p:nvSpPr>
            <p:cNvPr id="273" name="Google Shape;273;p9"/>
            <p:cNvSpPr/>
            <p:nvPr/>
          </p:nvSpPr>
          <p:spPr>
            <a:xfrm>
              <a:off x="0" y="0"/>
              <a:ext cx="1493867" cy="1490802"/>
            </a:xfrm>
            <a:custGeom>
              <a:avLst/>
              <a:gdLst/>
              <a:ahLst/>
              <a:cxnLst/>
              <a:rect l="l" t="t" r="r" b="b"/>
              <a:pathLst>
                <a:path w="1493867" h="1490802" extrusionOk="0">
                  <a:moveTo>
                    <a:pt x="746934" y="0"/>
                  </a:moveTo>
                  <a:cubicBezTo>
                    <a:pt x="334414" y="0"/>
                    <a:pt x="0" y="333727"/>
                    <a:pt x="0" y="745401"/>
                  </a:cubicBezTo>
                  <a:cubicBezTo>
                    <a:pt x="0" y="1157075"/>
                    <a:pt x="334414" y="1490802"/>
                    <a:pt x="746934" y="1490802"/>
                  </a:cubicBezTo>
                  <a:cubicBezTo>
                    <a:pt x="1159454" y="1490802"/>
                    <a:pt x="1493867" y="1157075"/>
                    <a:pt x="1493867" y="745401"/>
                  </a:cubicBezTo>
                  <a:cubicBezTo>
                    <a:pt x="1493867" y="333727"/>
                    <a:pt x="1159454" y="0"/>
                    <a:pt x="746934" y="0"/>
                  </a:cubicBezTo>
                  <a:close/>
                </a:path>
              </a:pathLst>
            </a:custGeom>
            <a:solidFill>
              <a:srgbClr val="E6C8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9"/>
            <p:cNvSpPr txBox="1"/>
            <p:nvPr/>
          </p:nvSpPr>
          <p:spPr>
            <a:xfrm>
              <a:off x="140050" y="101663"/>
              <a:ext cx="1213767" cy="12493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5" name="Google Shape;275;p9"/>
          <p:cNvGrpSpPr/>
          <p:nvPr/>
        </p:nvGrpSpPr>
        <p:grpSpPr>
          <a:xfrm>
            <a:off x="14114805" y="8327452"/>
            <a:ext cx="4846284" cy="4846284"/>
            <a:chOff x="0" y="0"/>
            <a:chExt cx="812800" cy="812800"/>
          </a:xfrm>
        </p:grpSpPr>
        <p:sp>
          <p:nvSpPr>
            <p:cNvPr id="276" name="Google Shape;276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8" name="Google Shape;278;p9"/>
          <p:cNvSpPr/>
          <p:nvPr/>
        </p:nvSpPr>
        <p:spPr>
          <a:xfrm>
            <a:off x="11242125" y="9120537"/>
            <a:ext cx="6247363" cy="764172"/>
          </a:xfrm>
          <a:custGeom>
            <a:avLst/>
            <a:gdLst/>
            <a:ahLst/>
            <a:cxnLst/>
            <a:rect l="l" t="t" r="r" b="b"/>
            <a:pathLst>
              <a:path w="6247363" h="764172" extrusionOk="0">
                <a:moveTo>
                  <a:pt x="0" y="0"/>
                </a:moveTo>
                <a:lnTo>
                  <a:pt x="6247363" y="0"/>
                </a:lnTo>
                <a:lnTo>
                  <a:pt x="6247363" y="764171"/>
                </a:lnTo>
                <a:lnTo>
                  <a:pt x="0" y="7641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9"/>
          <p:cNvSpPr txBox="1"/>
          <p:nvPr/>
        </p:nvSpPr>
        <p:spPr>
          <a:xfrm>
            <a:off x="533400" y="666953"/>
            <a:ext cx="16230600" cy="1442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7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MODELO DE DATOS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34231" y="2376750"/>
            <a:ext cx="9428937" cy="637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10"/>
          <p:cNvGrpSpPr/>
          <p:nvPr/>
        </p:nvGrpSpPr>
        <p:grpSpPr>
          <a:xfrm>
            <a:off x="11573188" y="-3814218"/>
            <a:ext cx="18655098" cy="18616823"/>
            <a:chOff x="0" y="0"/>
            <a:chExt cx="1493867" cy="1490802"/>
          </a:xfrm>
        </p:grpSpPr>
        <p:sp>
          <p:nvSpPr>
            <p:cNvPr id="286" name="Google Shape;286;p10"/>
            <p:cNvSpPr/>
            <p:nvPr/>
          </p:nvSpPr>
          <p:spPr>
            <a:xfrm>
              <a:off x="0" y="0"/>
              <a:ext cx="1493867" cy="1490802"/>
            </a:xfrm>
            <a:custGeom>
              <a:avLst/>
              <a:gdLst/>
              <a:ahLst/>
              <a:cxnLst/>
              <a:rect l="l" t="t" r="r" b="b"/>
              <a:pathLst>
                <a:path w="1493867" h="1490802" extrusionOk="0">
                  <a:moveTo>
                    <a:pt x="746934" y="0"/>
                  </a:moveTo>
                  <a:cubicBezTo>
                    <a:pt x="334414" y="0"/>
                    <a:pt x="0" y="333727"/>
                    <a:pt x="0" y="745401"/>
                  </a:cubicBezTo>
                  <a:cubicBezTo>
                    <a:pt x="0" y="1157075"/>
                    <a:pt x="334414" y="1490802"/>
                    <a:pt x="746934" y="1490802"/>
                  </a:cubicBezTo>
                  <a:cubicBezTo>
                    <a:pt x="1159454" y="1490802"/>
                    <a:pt x="1493867" y="1157075"/>
                    <a:pt x="1493867" y="745401"/>
                  </a:cubicBezTo>
                  <a:cubicBezTo>
                    <a:pt x="1493867" y="333727"/>
                    <a:pt x="1159454" y="0"/>
                    <a:pt x="746934" y="0"/>
                  </a:cubicBezTo>
                  <a:close/>
                </a:path>
              </a:pathLst>
            </a:custGeom>
            <a:solidFill>
              <a:srgbClr val="E6C8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0"/>
            <p:cNvSpPr txBox="1"/>
            <p:nvPr/>
          </p:nvSpPr>
          <p:spPr>
            <a:xfrm>
              <a:off x="140050" y="101663"/>
              <a:ext cx="1213767" cy="12493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8" name="Google Shape;288;p10"/>
          <p:cNvGrpSpPr/>
          <p:nvPr/>
        </p:nvGrpSpPr>
        <p:grpSpPr>
          <a:xfrm>
            <a:off x="14102326" y="6235093"/>
            <a:ext cx="5180173" cy="5180173"/>
            <a:chOff x="0" y="0"/>
            <a:chExt cx="812800" cy="812800"/>
          </a:xfrm>
        </p:grpSpPr>
        <p:sp>
          <p:nvSpPr>
            <p:cNvPr id="289" name="Google Shape;289;p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1" name="Google Shape;291;p10"/>
          <p:cNvSpPr/>
          <p:nvPr/>
        </p:nvSpPr>
        <p:spPr>
          <a:xfrm>
            <a:off x="13160437" y="7931406"/>
            <a:ext cx="6677780" cy="816820"/>
          </a:xfrm>
          <a:custGeom>
            <a:avLst/>
            <a:gdLst/>
            <a:ahLst/>
            <a:cxnLst/>
            <a:rect l="l" t="t" r="r" b="b"/>
            <a:pathLst>
              <a:path w="6677780" h="816820" extrusionOk="0">
                <a:moveTo>
                  <a:pt x="0" y="0"/>
                </a:moveTo>
                <a:lnTo>
                  <a:pt x="6677780" y="0"/>
                </a:lnTo>
                <a:lnTo>
                  <a:pt x="6677780" y="816820"/>
                </a:lnTo>
                <a:lnTo>
                  <a:pt x="0" y="8168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0"/>
          <p:cNvSpPr txBox="1"/>
          <p:nvPr/>
        </p:nvSpPr>
        <p:spPr>
          <a:xfrm>
            <a:off x="1028700" y="1095375"/>
            <a:ext cx="11391900" cy="115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TECNOLOGÍAS USADAS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1885" y="3003100"/>
            <a:ext cx="2514600" cy="2253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48056" y="2419881"/>
            <a:ext cx="3105583" cy="2543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1827" y="6537046"/>
            <a:ext cx="1674489" cy="1320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421673" y="5050531"/>
            <a:ext cx="3277057" cy="1314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099185" y="8628287"/>
            <a:ext cx="5341122" cy="1578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640420" y="5569876"/>
            <a:ext cx="3724795" cy="2257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329970" y="8674360"/>
            <a:ext cx="3000397" cy="1485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855147" y="6698746"/>
            <a:ext cx="3162323" cy="1476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055174" y="3080694"/>
            <a:ext cx="4010054" cy="1428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oogle Shape;306;p11"/>
          <p:cNvGrpSpPr/>
          <p:nvPr/>
        </p:nvGrpSpPr>
        <p:grpSpPr>
          <a:xfrm>
            <a:off x="-2174544" y="7279117"/>
            <a:ext cx="4273478" cy="4273478"/>
            <a:chOff x="0" y="0"/>
            <a:chExt cx="812800" cy="812800"/>
          </a:xfrm>
        </p:grpSpPr>
        <p:sp>
          <p:nvSpPr>
            <p:cNvPr id="307" name="Google Shape;307;p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9" name="Google Shape;309;p11"/>
          <p:cNvGrpSpPr/>
          <p:nvPr/>
        </p:nvGrpSpPr>
        <p:grpSpPr>
          <a:xfrm>
            <a:off x="1028700" y="9002083"/>
            <a:ext cx="1782326" cy="1782326"/>
            <a:chOff x="0" y="0"/>
            <a:chExt cx="812800" cy="812800"/>
          </a:xfrm>
        </p:grpSpPr>
        <p:sp>
          <p:nvSpPr>
            <p:cNvPr id="310" name="Google Shape;310;p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C8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2" name="Google Shape;312;p11"/>
          <p:cNvSpPr/>
          <p:nvPr/>
        </p:nvSpPr>
        <p:spPr>
          <a:xfrm rot="10800000" flipH="1">
            <a:off x="8157607" y="1791746"/>
            <a:ext cx="7566696" cy="925552"/>
          </a:xfrm>
          <a:custGeom>
            <a:avLst/>
            <a:gdLst/>
            <a:ahLst/>
            <a:cxnLst/>
            <a:rect l="l" t="t" r="r" b="b"/>
            <a:pathLst>
              <a:path w="7566696" h="925552" extrusionOk="0">
                <a:moveTo>
                  <a:pt x="0" y="925552"/>
                </a:moveTo>
                <a:lnTo>
                  <a:pt x="7566696" y="925552"/>
                </a:lnTo>
                <a:lnTo>
                  <a:pt x="7566696" y="0"/>
                </a:lnTo>
                <a:lnTo>
                  <a:pt x="0" y="0"/>
                </a:lnTo>
                <a:lnTo>
                  <a:pt x="0" y="925552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1"/>
          <p:cNvSpPr txBox="1"/>
          <p:nvPr/>
        </p:nvSpPr>
        <p:spPr>
          <a:xfrm>
            <a:off x="933165" y="0"/>
            <a:ext cx="16230600" cy="16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1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43250" y="2571749"/>
            <a:ext cx="13821512" cy="592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2"/>
          <p:cNvSpPr/>
          <p:nvPr/>
        </p:nvSpPr>
        <p:spPr>
          <a:xfrm rot="10800000">
            <a:off x="2286000" y="1638300"/>
            <a:ext cx="7156454" cy="875371"/>
          </a:xfrm>
          <a:custGeom>
            <a:avLst/>
            <a:gdLst/>
            <a:ahLst/>
            <a:cxnLst/>
            <a:rect l="l" t="t" r="r" b="b"/>
            <a:pathLst>
              <a:path w="7156454" h="875371" extrusionOk="0">
                <a:moveTo>
                  <a:pt x="7156454" y="875371"/>
                </a:moveTo>
                <a:lnTo>
                  <a:pt x="0" y="875371"/>
                </a:lnTo>
                <a:lnTo>
                  <a:pt x="0" y="0"/>
                </a:lnTo>
                <a:lnTo>
                  <a:pt x="7156454" y="0"/>
                </a:lnTo>
                <a:lnTo>
                  <a:pt x="7156454" y="875371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2"/>
          <p:cNvSpPr txBox="1"/>
          <p:nvPr/>
        </p:nvSpPr>
        <p:spPr>
          <a:xfrm>
            <a:off x="1049201" y="460433"/>
            <a:ext cx="16230600" cy="1442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7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RESULTADOS OBTENIDOS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" name="Google Shape;321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15185" y="2728749"/>
            <a:ext cx="7764616" cy="3886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2"/>
          <p:cNvPicPr preferRelativeResize="0"/>
          <p:nvPr/>
        </p:nvPicPr>
        <p:blipFill rotWithShape="1">
          <a:blip r:embed="rId5">
            <a:alphaModFix/>
          </a:blip>
          <a:srcRect l="2188" t="-32907" r="-2187" b="32906"/>
          <a:stretch/>
        </p:blipFill>
        <p:spPr>
          <a:xfrm>
            <a:off x="10210800" y="5524500"/>
            <a:ext cx="6124620" cy="34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59685" y="7258331"/>
            <a:ext cx="6553248" cy="2038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59685" y="2787120"/>
            <a:ext cx="7495533" cy="3833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oogle Shape;329;p13"/>
          <p:cNvGrpSpPr/>
          <p:nvPr/>
        </p:nvGrpSpPr>
        <p:grpSpPr>
          <a:xfrm>
            <a:off x="9687499" y="-5633684"/>
            <a:ext cx="10150074" cy="10150074"/>
            <a:chOff x="0" y="0"/>
            <a:chExt cx="812800" cy="812800"/>
          </a:xfrm>
        </p:grpSpPr>
        <p:sp>
          <p:nvSpPr>
            <p:cNvPr id="330" name="Google Shape;330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C8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2" name="Google Shape;332;p13"/>
          <p:cNvGrpSpPr/>
          <p:nvPr/>
        </p:nvGrpSpPr>
        <p:grpSpPr>
          <a:xfrm>
            <a:off x="15183804" y="-40956"/>
            <a:ext cx="5674640" cy="5674640"/>
            <a:chOff x="0" y="0"/>
            <a:chExt cx="812800" cy="812800"/>
          </a:xfrm>
        </p:grpSpPr>
        <p:sp>
          <p:nvSpPr>
            <p:cNvPr id="333" name="Google Shape;333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5" name="Google Shape;335;p13"/>
          <p:cNvSpPr/>
          <p:nvPr/>
        </p:nvSpPr>
        <p:spPr>
          <a:xfrm>
            <a:off x="12522373" y="1127989"/>
            <a:ext cx="7315200" cy="894789"/>
          </a:xfrm>
          <a:custGeom>
            <a:avLst/>
            <a:gdLst/>
            <a:ahLst/>
            <a:cxnLst/>
            <a:rect l="l" t="t" r="r" b="b"/>
            <a:pathLst>
              <a:path w="7315200" h="894789" extrusionOk="0">
                <a:moveTo>
                  <a:pt x="0" y="0"/>
                </a:moveTo>
                <a:lnTo>
                  <a:pt x="7315200" y="0"/>
                </a:lnTo>
                <a:lnTo>
                  <a:pt x="7315200" y="894789"/>
                </a:lnTo>
                <a:lnTo>
                  <a:pt x="0" y="8947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3"/>
          <p:cNvSpPr txBox="1"/>
          <p:nvPr/>
        </p:nvSpPr>
        <p:spPr>
          <a:xfrm>
            <a:off x="10686124" y="5419336"/>
            <a:ext cx="6036780" cy="209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Integración PostgresSQL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Documentación desactualizada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Ajustes al modelo de base de datos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3"/>
          <p:cNvSpPr txBox="1"/>
          <p:nvPr/>
        </p:nvSpPr>
        <p:spPr>
          <a:xfrm>
            <a:off x="1065296" y="850236"/>
            <a:ext cx="9307773" cy="232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OBSTÁCULOS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7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3"/>
          <p:cNvSpPr txBox="1"/>
          <p:nvPr/>
        </p:nvSpPr>
        <p:spPr>
          <a:xfrm>
            <a:off x="7415131" y="850236"/>
            <a:ext cx="9307773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PRESENTADOS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2748" y="3295661"/>
            <a:ext cx="8954750" cy="5287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14"/>
          <p:cNvGrpSpPr/>
          <p:nvPr/>
        </p:nvGrpSpPr>
        <p:grpSpPr>
          <a:xfrm>
            <a:off x="-2174544" y="7279117"/>
            <a:ext cx="4273478" cy="4273478"/>
            <a:chOff x="0" y="0"/>
            <a:chExt cx="812800" cy="812800"/>
          </a:xfrm>
        </p:grpSpPr>
        <p:sp>
          <p:nvSpPr>
            <p:cNvPr id="345" name="Google Shape;345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7" name="Google Shape;347;p14"/>
          <p:cNvGrpSpPr/>
          <p:nvPr/>
        </p:nvGrpSpPr>
        <p:grpSpPr>
          <a:xfrm>
            <a:off x="1028700" y="9002083"/>
            <a:ext cx="1782326" cy="1782326"/>
            <a:chOff x="0" y="0"/>
            <a:chExt cx="812800" cy="812800"/>
          </a:xfrm>
        </p:grpSpPr>
        <p:sp>
          <p:nvSpPr>
            <p:cNvPr id="348" name="Google Shape;348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C8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0" name="Google Shape;350;p14"/>
          <p:cNvSpPr/>
          <p:nvPr/>
        </p:nvSpPr>
        <p:spPr>
          <a:xfrm rot="10800000" flipH="1">
            <a:off x="7483077" y="1914589"/>
            <a:ext cx="7566696" cy="925552"/>
          </a:xfrm>
          <a:custGeom>
            <a:avLst/>
            <a:gdLst/>
            <a:ahLst/>
            <a:cxnLst/>
            <a:rect l="l" t="t" r="r" b="b"/>
            <a:pathLst>
              <a:path w="7566696" h="925552" extrusionOk="0">
                <a:moveTo>
                  <a:pt x="0" y="925552"/>
                </a:moveTo>
                <a:lnTo>
                  <a:pt x="7566696" y="925552"/>
                </a:lnTo>
                <a:lnTo>
                  <a:pt x="7566696" y="0"/>
                </a:lnTo>
                <a:lnTo>
                  <a:pt x="0" y="0"/>
                </a:lnTo>
                <a:lnTo>
                  <a:pt x="0" y="925552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14"/>
          <p:cNvSpPr txBox="1"/>
          <p:nvPr/>
        </p:nvSpPr>
        <p:spPr>
          <a:xfrm>
            <a:off x="837632" y="313436"/>
            <a:ext cx="16230600" cy="187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PROYECCIONES</a:t>
            </a:r>
            <a:r>
              <a:rPr lang="en-US" sz="10999" b="0" i="0" u="none" strike="noStrike" cap="non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14"/>
          <p:cNvSpPr txBox="1"/>
          <p:nvPr/>
        </p:nvSpPr>
        <p:spPr>
          <a:xfrm>
            <a:off x="1456110" y="3166518"/>
            <a:ext cx="7292105" cy="422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l" rtl="0">
              <a:lnSpc>
                <a:spcPct val="156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 móvil nativa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56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Implementar una API REST pública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56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Integrar membresias y planificaciones mensuales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56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Habilitar un marketplace de servicios deportivos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794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3" name="Google Shape;35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67871" y="3166518"/>
            <a:ext cx="7492668" cy="4416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" name="Google Shape;358;p15"/>
          <p:cNvGrpSpPr/>
          <p:nvPr/>
        </p:nvGrpSpPr>
        <p:grpSpPr>
          <a:xfrm>
            <a:off x="-4429622" y="750809"/>
            <a:ext cx="8785383" cy="8785383"/>
            <a:chOff x="0" y="0"/>
            <a:chExt cx="812800" cy="812800"/>
          </a:xfrm>
        </p:grpSpPr>
        <p:sp>
          <p:nvSpPr>
            <p:cNvPr id="359" name="Google Shape;359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1" name="Google Shape;361;p15"/>
          <p:cNvGrpSpPr/>
          <p:nvPr/>
        </p:nvGrpSpPr>
        <p:grpSpPr>
          <a:xfrm>
            <a:off x="836364" y="1299502"/>
            <a:ext cx="4567423" cy="4567423"/>
            <a:chOff x="0" y="0"/>
            <a:chExt cx="812800" cy="812800"/>
          </a:xfrm>
        </p:grpSpPr>
        <p:sp>
          <p:nvSpPr>
            <p:cNvPr id="362" name="Google Shape;362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C8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4" name="Google Shape;364;p15"/>
          <p:cNvSpPr/>
          <p:nvPr/>
        </p:nvSpPr>
        <p:spPr>
          <a:xfrm>
            <a:off x="8285956" y="5143500"/>
            <a:ext cx="7156454" cy="875371"/>
          </a:xfrm>
          <a:custGeom>
            <a:avLst/>
            <a:gdLst/>
            <a:ahLst/>
            <a:cxnLst/>
            <a:rect l="l" t="t" r="r" b="b"/>
            <a:pathLst>
              <a:path w="7156454" h="875371" extrusionOk="0">
                <a:moveTo>
                  <a:pt x="0" y="0"/>
                </a:moveTo>
                <a:lnTo>
                  <a:pt x="7156454" y="0"/>
                </a:lnTo>
                <a:lnTo>
                  <a:pt x="7156454" y="875371"/>
                </a:lnTo>
                <a:lnTo>
                  <a:pt x="0" y="8753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15"/>
          <p:cNvSpPr txBox="1"/>
          <p:nvPr/>
        </p:nvSpPr>
        <p:spPr>
          <a:xfrm>
            <a:off x="7425256" y="3700797"/>
            <a:ext cx="11621717" cy="1442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PREGUNTAS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15"/>
          <p:cNvSpPr/>
          <p:nvPr/>
        </p:nvSpPr>
        <p:spPr>
          <a:xfrm rot="10800000" flipH="1">
            <a:off x="7875714" y="5556095"/>
            <a:ext cx="7566696" cy="925552"/>
          </a:xfrm>
          <a:custGeom>
            <a:avLst/>
            <a:gdLst/>
            <a:ahLst/>
            <a:cxnLst/>
            <a:rect l="l" t="t" r="r" b="b"/>
            <a:pathLst>
              <a:path w="7566696" h="925552" extrusionOk="0">
                <a:moveTo>
                  <a:pt x="0" y="925552"/>
                </a:moveTo>
                <a:lnTo>
                  <a:pt x="7566696" y="925552"/>
                </a:lnTo>
                <a:lnTo>
                  <a:pt x="7566696" y="0"/>
                </a:lnTo>
                <a:lnTo>
                  <a:pt x="0" y="0"/>
                </a:lnTo>
                <a:lnTo>
                  <a:pt x="0" y="925552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28"/>
          <p:cNvGrpSpPr/>
          <p:nvPr/>
        </p:nvGrpSpPr>
        <p:grpSpPr>
          <a:xfrm>
            <a:off x="1028700" y="3871178"/>
            <a:ext cx="3430013" cy="5463321"/>
            <a:chOff x="0" y="-38100"/>
            <a:chExt cx="935952" cy="1418276"/>
          </a:xfrm>
        </p:grpSpPr>
        <p:sp>
          <p:nvSpPr>
            <p:cNvPr id="99" name="Google Shape;99;p28"/>
            <p:cNvSpPr/>
            <p:nvPr/>
          </p:nvSpPr>
          <p:spPr>
            <a:xfrm>
              <a:off x="0" y="0"/>
              <a:ext cx="935952" cy="1380176"/>
            </a:xfrm>
            <a:custGeom>
              <a:avLst/>
              <a:gdLst/>
              <a:ahLst/>
              <a:cxnLst/>
              <a:rect l="l" t="t" r="r" b="b"/>
              <a:pathLst>
                <a:path w="935952" h="1380176" extrusionOk="0">
                  <a:moveTo>
                    <a:pt x="45142" y="0"/>
                  </a:moveTo>
                  <a:lnTo>
                    <a:pt x="890809" y="0"/>
                  </a:lnTo>
                  <a:cubicBezTo>
                    <a:pt x="915741" y="0"/>
                    <a:pt x="935952" y="20211"/>
                    <a:pt x="935952" y="45142"/>
                  </a:cubicBezTo>
                  <a:lnTo>
                    <a:pt x="935952" y="1335034"/>
                  </a:lnTo>
                  <a:cubicBezTo>
                    <a:pt x="935952" y="1359966"/>
                    <a:pt x="915741" y="1380176"/>
                    <a:pt x="890809" y="1380176"/>
                  </a:cubicBezTo>
                  <a:lnTo>
                    <a:pt x="45142" y="1380176"/>
                  </a:lnTo>
                  <a:cubicBezTo>
                    <a:pt x="20211" y="1380176"/>
                    <a:pt x="0" y="1359966"/>
                    <a:pt x="0" y="1335034"/>
                  </a:cubicBezTo>
                  <a:lnTo>
                    <a:pt x="0" y="45142"/>
                  </a:lnTo>
                  <a:cubicBezTo>
                    <a:pt x="0" y="20211"/>
                    <a:pt x="20211" y="0"/>
                    <a:pt x="45142" y="0"/>
                  </a:cubicBezTo>
                  <a:close/>
                </a:path>
              </a:pathLst>
            </a:custGeom>
            <a:solidFill>
              <a:srgbClr val="FFDE5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28"/>
            <p:cNvSpPr txBox="1"/>
            <p:nvPr/>
          </p:nvSpPr>
          <p:spPr>
            <a:xfrm>
              <a:off x="0" y="-38100"/>
              <a:ext cx="935952" cy="14182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025" tIns="49025" rIns="49025" bIns="49025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" name="Google Shape;101;p28"/>
          <p:cNvSpPr txBox="1"/>
          <p:nvPr/>
        </p:nvSpPr>
        <p:spPr>
          <a:xfrm>
            <a:off x="1583430" y="5487125"/>
            <a:ext cx="2722569" cy="3810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92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Rol: </a:t>
            </a:r>
            <a:r>
              <a:rPr lang="en-US"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Frontend &amp; UX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92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92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Cargo:  Diseño de vistas, experiencia de usuario, carrito de compras y componentes responsivos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" name="Google Shape;102;p28"/>
          <p:cNvGrpSpPr/>
          <p:nvPr/>
        </p:nvGrpSpPr>
        <p:grpSpPr>
          <a:xfrm>
            <a:off x="5140763" y="3871179"/>
            <a:ext cx="3430013" cy="5463320"/>
            <a:chOff x="0" y="-38100"/>
            <a:chExt cx="935952" cy="1418276"/>
          </a:xfrm>
        </p:grpSpPr>
        <p:sp>
          <p:nvSpPr>
            <p:cNvPr id="103" name="Google Shape;103;p28"/>
            <p:cNvSpPr/>
            <p:nvPr/>
          </p:nvSpPr>
          <p:spPr>
            <a:xfrm>
              <a:off x="0" y="0"/>
              <a:ext cx="935952" cy="1380176"/>
            </a:xfrm>
            <a:custGeom>
              <a:avLst/>
              <a:gdLst/>
              <a:ahLst/>
              <a:cxnLst/>
              <a:rect l="l" t="t" r="r" b="b"/>
              <a:pathLst>
                <a:path w="935952" h="1380176" extrusionOk="0">
                  <a:moveTo>
                    <a:pt x="45142" y="0"/>
                  </a:moveTo>
                  <a:lnTo>
                    <a:pt x="890809" y="0"/>
                  </a:lnTo>
                  <a:cubicBezTo>
                    <a:pt x="915741" y="0"/>
                    <a:pt x="935952" y="20211"/>
                    <a:pt x="935952" y="45142"/>
                  </a:cubicBezTo>
                  <a:lnTo>
                    <a:pt x="935952" y="1335034"/>
                  </a:lnTo>
                  <a:cubicBezTo>
                    <a:pt x="935952" y="1359966"/>
                    <a:pt x="915741" y="1380176"/>
                    <a:pt x="890809" y="1380176"/>
                  </a:cubicBezTo>
                  <a:lnTo>
                    <a:pt x="45142" y="1380176"/>
                  </a:lnTo>
                  <a:cubicBezTo>
                    <a:pt x="20211" y="1380176"/>
                    <a:pt x="0" y="1359966"/>
                    <a:pt x="0" y="1335034"/>
                  </a:cubicBezTo>
                  <a:lnTo>
                    <a:pt x="0" y="45142"/>
                  </a:lnTo>
                  <a:cubicBezTo>
                    <a:pt x="0" y="20211"/>
                    <a:pt x="20211" y="0"/>
                    <a:pt x="45142" y="0"/>
                  </a:cubicBezTo>
                  <a:close/>
                </a:path>
              </a:pathLst>
            </a:custGeom>
            <a:solidFill>
              <a:srgbClr val="FFDE5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8"/>
            <p:cNvSpPr txBox="1"/>
            <p:nvPr/>
          </p:nvSpPr>
          <p:spPr>
            <a:xfrm>
              <a:off x="0" y="-38100"/>
              <a:ext cx="935952" cy="14182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025" tIns="49025" rIns="49025" bIns="49025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" name="Google Shape;105;p28"/>
          <p:cNvGrpSpPr/>
          <p:nvPr/>
        </p:nvGrpSpPr>
        <p:grpSpPr>
          <a:xfrm>
            <a:off x="5497400" y="4087217"/>
            <a:ext cx="3537774" cy="1186766"/>
            <a:chOff x="0" y="-47625"/>
            <a:chExt cx="965357" cy="323834"/>
          </a:xfrm>
        </p:grpSpPr>
        <p:sp>
          <p:nvSpPr>
            <p:cNvPr id="106" name="Google Shape;106;p28"/>
            <p:cNvSpPr/>
            <p:nvPr/>
          </p:nvSpPr>
          <p:spPr>
            <a:xfrm>
              <a:off x="0" y="0"/>
              <a:ext cx="965357" cy="276209"/>
            </a:xfrm>
            <a:custGeom>
              <a:avLst/>
              <a:gdLst/>
              <a:ahLst/>
              <a:cxnLst/>
              <a:rect l="l" t="t" r="r" b="b"/>
              <a:pathLst>
                <a:path w="965357" h="276209" extrusionOk="0">
                  <a:moveTo>
                    <a:pt x="43767" y="0"/>
                  </a:moveTo>
                  <a:lnTo>
                    <a:pt x="921590" y="0"/>
                  </a:lnTo>
                  <a:cubicBezTo>
                    <a:pt x="933197" y="0"/>
                    <a:pt x="944330" y="4611"/>
                    <a:pt x="952538" y="12819"/>
                  </a:cubicBezTo>
                  <a:cubicBezTo>
                    <a:pt x="960746" y="21027"/>
                    <a:pt x="965357" y="32159"/>
                    <a:pt x="965357" y="43767"/>
                  </a:cubicBezTo>
                  <a:lnTo>
                    <a:pt x="965357" y="232442"/>
                  </a:lnTo>
                  <a:cubicBezTo>
                    <a:pt x="965357" y="244050"/>
                    <a:pt x="960746" y="255182"/>
                    <a:pt x="952538" y="263390"/>
                  </a:cubicBezTo>
                  <a:cubicBezTo>
                    <a:pt x="944330" y="271598"/>
                    <a:pt x="933197" y="276209"/>
                    <a:pt x="921590" y="276209"/>
                  </a:cubicBezTo>
                  <a:lnTo>
                    <a:pt x="43767" y="276209"/>
                  </a:lnTo>
                  <a:cubicBezTo>
                    <a:pt x="32159" y="276209"/>
                    <a:pt x="21027" y="271598"/>
                    <a:pt x="12819" y="263390"/>
                  </a:cubicBezTo>
                  <a:cubicBezTo>
                    <a:pt x="4611" y="255182"/>
                    <a:pt x="0" y="244050"/>
                    <a:pt x="0" y="232442"/>
                  </a:cubicBezTo>
                  <a:lnTo>
                    <a:pt x="0" y="43767"/>
                  </a:lnTo>
                  <a:cubicBezTo>
                    <a:pt x="0" y="32159"/>
                    <a:pt x="4611" y="21027"/>
                    <a:pt x="12819" y="12819"/>
                  </a:cubicBezTo>
                  <a:cubicBezTo>
                    <a:pt x="21027" y="4611"/>
                    <a:pt x="32159" y="0"/>
                    <a:pt x="43767" y="0"/>
                  </a:cubicBezTo>
                  <a:close/>
                </a:path>
              </a:pathLst>
            </a:custGeom>
            <a:solidFill>
              <a:srgbClr val="000000"/>
            </a:solidFill>
            <a:ln w="4762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28"/>
            <p:cNvSpPr txBox="1"/>
            <p:nvPr/>
          </p:nvSpPr>
          <p:spPr>
            <a:xfrm>
              <a:off x="0" y="-47625"/>
              <a:ext cx="965357" cy="3238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025" tIns="49025" rIns="49025" bIns="49025" anchor="ctr" anchorCtr="0">
              <a:noAutofit/>
            </a:bodyPr>
            <a:lstStyle/>
            <a:p>
              <a:pPr marL="0" marR="0" lvl="0" indent="0" algn="ctr" rtl="0">
                <a:lnSpc>
                  <a:spcPct val="1008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1" i="0" u="none" strike="noStrike" cap="none">
                  <a:solidFill>
                    <a:srgbClr val="E6C858"/>
                  </a:solidFill>
                  <a:latin typeface="Arial"/>
                  <a:ea typeface="Arial"/>
                  <a:cs typeface="Arial"/>
                  <a:sym typeface="Arial"/>
                </a:rPr>
                <a:t>PRISCILA ESPINOZA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" name="Google Shape;108;p28"/>
          <p:cNvGrpSpPr/>
          <p:nvPr/>
        </p:nvGrpSpPr>
        <p:grpSpPr>
          <a:xfrm>
            <a:off x="9252826" y="3871179"/>
            <a:ext cx="3430013" cy="5463320"/>
            <a:chOff x="0" y="-38100"/>
            <a:chExt cx="935952" cy="1418276"/>
          </a:xfrm>
        </p:grpSpPr>
        <p:sp>
          <p:nvSpPr>
            <p:cNvPr id="109" name="Google Shape;109;p28"/>
            <p:cNvSpPr/>
            <p:nvPr/>
          </p:nvSpPr>
          <p:spPr>
            <a:xfrm>
              <a:off x="0" y="0"/>
              <a:ext cx="935952" cy="1380176"/>
            </a:xfrm>
            <a:custGeom>
              <a:avLst/>
              <a:gdLst/>
              <a:ahLst/>
              <a:cxnLst/>
              <a:rect l="l" t="t" r="r" b="b"/>
              <a:pathLst>
                <a:path w="935952" h="1380176" extrusionOk="0">
                  <a:moveTo>
                    <a:pt x="45142" y="0"/>
                  </a:moveTo>
                  <a:lnTo>
                    <a:pt x="890809" y="0"/>
                  </a:lnTo>
                  <a:cubicBezTo>
                    <a:pt x="915741" y="0"/>
                    <a:pt x="935952" y="20211"/>
                    <a:pt x="935952" y="45142"/>
                  </a:cubicBezTo>
                  <a:lnTo>
                    <a:pt x="935952" y="1335034"/>
                  </a:lnTo>
                  <a:cubicBezTo>
                    <a:pt x="935952" y="1359966"/>
                    <a:pt x="915741" y="1380176"/>
                    <a:pt x="890809" y="1380176"/>
                  </a:cubicBezTo>
                  <a:lnTo>
                    <a:pt x="45142" y="1380176"/>
                  </a:lnTo>
                  <a:cubicBezTo>
                    <a:pt x="20211" y="1380176"/>
                    <a:pt x="0" y="1359966"/>
                    <a:pt x="0" y="1335034"/>
                  </a:cubicBezTo>
                  <a:lnTo>
                    <a:pt x="0" y="45142"/>
                  </a:lnTo>
                  <a:cubicBezTo>
                    <a:pt x="0" y="20211"/>
                    <a:pt x="20211" y="0"/>
                    <a:pt x="45142" y="0"/>
                  </a:cubicBezTo>
                  <a:close/>
                </a:path>
              </a:pathLst>
            </a:custGeom>
            <a:solidFill>
              <a:srgbClr val="FFDE5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8"/>
            <p:cNvSpPr txBox="1"/>
            <p:nvPr/>
          </p:nvSpPr>
          <p:spPr>
            <a:xfrm>
              <a:off x="0" y="-38100"/>
              <a:ext cx="935952" cy="14182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025" tIns="49025" rIns="49025" bIns="49025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" name="Google Shape;111;p28"/>
          <p:cNvGrpSpPr/>
          <p:nvPr/>
        </p:nvGrpSpPr>
        <p:grpSpPr>
          <a:xfrm>
            <a:off x="9609463" y="4087217"/>
            <a:ext cx="3537774" cy="1186766"/>
            <a:chOff x="0" y="-47625"/>
            <a:chExt cx="965357" cy="323834"/>
          </a:xfrm>
        </p:grpSpPr>
        <p:sp>
          <p:nvSpPr>
            <p:cNvPr id="112" name="Google Shape;112;p28"/>
            <p:cNvSpPr/>
            <p:nvPr/>
          </p:nvSpPr>
          <p:spPr>
            <a:xfrm>
              <a:off x="0" y="0"/>
              <a:ext cx="965357" cy="276209"/>
            </a:xfrm>
            <a:custGeom>
              <a:avLst/>
              <a:gdLst/>
              <a:ahLst/>
              <a:cxnLst/>
              <a:rect l="l" t="t" r="r" b="b"/>
              <a:pathLst>
                <a:path w="965357" h="276209" extrusionOk="0">
                  <a:moveTo>
                    <a:pt x="43767" y="0"/>
                  </a:moveTo>
                  <a:lnTo>
                    <a:pt x="921590" y="0"/>
                  </a:lnTo>
                  <a:cubicBezTo>
                    <a:pt x="933197" y="0"/>
                    <a:pt x="944330" y="4611"/>
                    <a:pt x="952538" y="12819"/>
                  </a:cubicBezTo>
                  <a:cubicBezTo>
                    <a:pt x="960746" y="21027"/>
                    <a:pt x="965357" y="32159"/>
                    <a:pt x="965357" y="43767"/>
                  </a:cubicBezTo>
                  <a:lnTo>
                    <a:pt x="965357" y="232442"/>
                  </a:lnTo>
                  <a:cubicBezTo>
                    <a:pt x="965357" y="244050"/>
                    <a:pt x="960746" y="255182"/>
                    <a:pt x="952538" y="263390"/>
                  </a:cubicBezTo>
                  <a:cubicBezTo>
                    <a:pt x="944330" y="271598"/>
                    <a:pt x="933197" y="276209"/>
                    <a:pt x="921590" y="276209"/>
                  </a:cubicBezTo>
                  <a:lnTo>
                    <a:pt x="43767" y="276209"/>
                  </a:lnTo>
                  <a:cubicBezTo>
                    <a:pt x="32159" y="276209"/>
                    <a:pt x="21027" y="271598"/>
                    <a:pt x="12819" y="263390"/>
                  </a:cubicBezTo>
                  <a:cubicBezTo>
                    <a:pt x="4611" y="255182"/>
                    <a:pt x="0" y="244050"/>
                    <a:pt x="0" y="232442"/>
                  </a:cubicBezTo>
                  <a:lnTo>
                    <a:pt x="0" y="43767"/>
                  </a:lnTo>
                  <a:cubicBezTo>
                    <a:pt x="0" y="32159"/>
                    <a:pt x="4611" y="21027"/>
                    <a:pt x="12819" y="12819"/>
                  </a:cubicBezTo>
                  <a:cubicBezTo>
                    <a:pt x="21027" y="4611"/>
                    <a:pt x="32159" y="0"/>
                    <a:pt x="43767" y="0"/>
                  </a:cubicBezTo>
                  <a:close/>
                </a:path>
              </a:pathLst>
            </a:custGeom>
            <a:solidFill>
              <a:srgbClr val="000000"/>
            </a:solidFill>
            <a:ln w="4762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8"/>
            <p:cNvSpPr txBox="1"/>
            <p:nvPr/>
          </p:nvSpPr>
          <p:spPr>
            <a:xfrm>
              <a:off x="0" y="-47625"/>
              <a:ext cx="965357" cy="3238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025" tIns="49025" rIns="49025" bIns="49025" anchor="ctr" anchorCtr="0">
              <a:noAutofit/>
            </a:bodyPr>
            <a:lstStyle/>
            <a:p>
              <a:pPr marL="0" marR="0" lvl="0" indent="0" algn="ctr" rtl="0">
                <a:lnSpc>
                  <a:spcPct val="1008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1" i="0" u="none" strike="noStrike" cap="none">
                  <a:solidFill>
                    <a:srgbClr val="E6C858"/>
                  </a:solidFill>
                  <a:latin typeface="Arial"/>
                  <a:ea typeface="Arial"/>
                  <a:cs typeface="Arial"/>
                  <a:sym typeface="Arial"/>
                </a:rPr>
                <a:t>LUIS MONTES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" name="Google Shape;114;p28"/>
          <p:cNvGrpSpPr/>
          <p:nvPr/>
        </p:nvGrpSpPr>
        <p:grpSpPr>
          <a:xfrm>
            <a:off x="13503874" y="3942365"/>
            <a:ext cx="3430013" cy="5392134"/>
            <a:chOff x="0" y="-38100"/>
            <a:chExt cx="935952" cy="1418276"/>
          </a:xfrm>
        </p:grpSpPr>
        <p:sp>
          <p:nvSpPr>
            <p:cNvPr id="115" name="Google Shape;115;p28"/>
            <p:cNvSpPr/>
            <p:nvPr/>
          </p:nvSpPr>
          <p:spPr>
            <a:xfrm>
              <a:off x="0" y="0"/>
              <a:ext cx="935952" cy="1380176"/>
            </a:xfrm>
            <a:custGeom>
              <a:avLst/>
              <a:gdLst/>
              <a:ahLst/>
              <a:cxnLst/>
              <a:rect l="l" t="t" r="r" b="b"/>
              <a:pathLst>
                <a:path w="935952" h="1380176" extrusionOk="0">
                  <a:moveTo>
                    <a:pt x="45142" y="0"/>
                  </a:moveTo>
                  <a:lnTo>
                    <a:pt x="890809" y="0"/>
                  </a:lnTo>
                  <a:cubicBezTo>
                    <a:pt x="915741" y="0"/>
                    <a:pt x="935952" y="20211"/>
                    <a:pt x="935952" y="45142"/>
                  </a:cubicBezTo>
                  <a:lnTo>
                    <a:pt x="935952" y="1335034"/>
                  </a:lnTo>
                  <a:cubicBezTo>
                    <a:pt x="935952" y="1359966"/>
                    <a:pt x="915741" y="1380176"/>
                    <a:pt x="890809" y="1380176"/>
                  </a:cubicBezTo>
                  <a:lnTo>
                    <a:pt x="45142" y="1380176"/>
                  </a:lnTo>
                  <a:cubicBezTo>
                    <a:pt x="20211" y="1380176"/>
                    <a:pt x="0" y="1359966"/>
                    <a:pt x="0" y="1335034"/>
                  </a:cubicBezTo>
                  <a:lnTo>
                    <a:pt x="0" y="45142"/>
                  </a:lnTo>
                  <a:cubicBezTo>
                    <a:pt x="0" y="20211"/>
                    <a:pt x="20211" y="0"/>
                    <a:pt x="45142" y="0"/>
                  </a:cubicBezTo>
                  <a:close/>
                </a:path>
              </a:pathLst>
            </a:custGeom>
            <a:solidFill>
              <a:srgbClr val="FFDE5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8"/>
            <p:cNvSpPr txBox="1"/>
            <p:nvPr/>
          </p:nvSpPr>
          <p:spPr>
            <a:xfrm>
              <a:off x="0" y="-38100"/>
              <a:ext cx="935952" cy="14182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025" tIns="49025" rIns="49025" bIns="49025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" name="Google Shape;117;p28"/>
          <p:cNvGrpSpPr/>
          <p:nvPr/>
        </p:nvGrpSpPr>
        <p:grpSpPr>
          <a:xfrm>
            <a:off x="13792200" y="4073686"/>
            <a:ext cx="3537774" cy="1186766"/>
            <a:chOff x="0" y="-47625"/>
            <a:chExt cx="965357" cy="323834"/>
          </a:xfrm>
        </p:grpSpPr>
        <p:sp>
          <p:nvSpPr>
            <p:cNvPr id="118" name="Google Shape;118;p28"/>
            <p:cNvSpPr/>
            <p:nvPr/>
          </p:nvSpPr>
          <p:spPr>
            <a:xfrm>
              <a:off x="0" y="0"/>
              <a:ext cx="965357" cy="276209"/>
            </a:xfrm>
            <a:custGeom>
              <a:avLst/>
              <a:gdLst/>
              <a:ahLst/>
              <a:cxnLst/>
              <a:rect l="l" t="t" r="r" b="b"/>
              <a:pathLst>
                <a:path w="965357" h="276209" extrusionOk="0">
                  <a:moveTo>
                    <a:pt x="43767" y="0"/>
                  </a:moveTo>
                  <a:lnTo>
                    <a:pt x="921590" y="0"/>
                  </a:lnTo>
                  <a:cubicBezTo>
                    <a:pt x="933197" y="0"/>
                    <a:pt x="944330" y="4611"/>
                    <a:pt x="952538" y="12819"/>
                  </a:cubicBezTo>
                  <a:cubicBezTo>
                    <a:pt x="960746" y="21027"/>
                    <a:pt x="965357" y="32159"/>
                    <a:pt x="965357" y="43767"/>
                  </a:cubicBezTo>
                  <a:lnTo>
                    <a:pt x="965357" y="232442"/>
                  </a:lnTo>
                  <a:cubicBezTo>
                    <a:pt x="965357" y="244050"/>
                    <a:pt x="960746" y="255182"/>
                    <a:pt x="952538" y="263390"/>
                  </a:cubicBezTo>
                  <a:cubicBezTo>
                    <a:pt x="944330" y="271598"/>
                    <a:pt x="933197" y="276209"/>
                    <a:pt x="921590" y="276209"/>
                  </a:cubicBezTo>
                  <a:lnTo>
                    <a:pt x="43767" y="276209"/>
                  </a:lnTo>
                  <a:cubicBezTo>
                    <a:pt x="32159" y="276209"/>
                    <a:pt x="21027" y="271598"/>
                    <a:pt x="12819" y="263390"/>
                  </a:cubicBezTo>
                  <a:cubicBezTo>
                    <a:pt x="4611" y="255182"/>
                    <a:pt x="0" y="244050"/>
                    <a:pt x="0" y="232442"/>
                  </a:cubicBezTo>
                  <a:lnTo>
                    <a:pt x="0" y="43767"/>
                  </a:lnTo>
                  <a:cubicBezTo>
                    <a:pt x="0" y="32159"/>
                    <a:pt x="4611" y="21027"/>
                    <a:pt x="12819" y="12819"/>
                  </a:cubicBezTo>
                  <a:cubicBezTo>
                    <a:pt x="21027" y="4611"/>
                    <a:pt x="32159" y="0"/>
                    <a:pt x="43767" y="0"/>
                  </a:cubicBezTo>
                  <a:close/>
                </a:path>
              </a:pathLst>
            </a:custGeom>
            <a:solidFill>
              <a:srgbClr val="000000"/>
            </a:solidFill>
            <a:ln w="4762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8"/>
            <p:cNvSpPr txBox="1"/>
            <p:nvPr/>
          </p:nvSpPr>
          <p:spPr>
            <a:xfrm>
              <a:off x="0" y="-47625"/>
              <a:ext cx="965357" cy="3238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025" tIns="49025" rIns="49025" bIns="49025" anchor="ctr" anchorCtr="0">
              <a:noAutofit/>
            </a:bodyPr>
            <a:lstStyle/>
            <a:p>
              <a:pPr marL="0" marR="0" lvl="0" indent="0" algn="ctr" rtl="0">
                <a:lnSpc>
                  <a:spcPct val="1008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1" i="0" u="none" strike="noStrike" cap="none">
                  <a:solidFill>
                    <a:srgbClr val="E6C858"/>
                  </a:solidFill>
                  <a:latin typeface="Arial"/>
                  <a:ea typeface="Arial"/>
                  <a:cs typeface="Arial"/>
                  <a:sym typeface="Arial"/>
                </a:rPr>
                <a:t>LUCAS CASTILLO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" name="Google Shape;120;p28"/>
          <p:cNvSpPr txBox="1"/>
          <p:nvPr/>
        </p:nvSpPr>
        <p:spPr>
          <a:xfrm>
            <a:off x="1028700" y="2049604"/>
            <a:ext cx="16074446" cy="106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1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INTEGRANTES DEL PROYECTO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8"/>
          <p:cNvSpPr/>
          <p:nvPr/>
        </p:nvSpPr>
        <p:spPr>
          <a:xfrm>
            <a:off x="12614767" y="447006"/>
            <a:ext cx="4644533" cy="1163388"/>
          </a:xfrm>
          <a:custGeom>
            <a:avLst/>
            <a:gdLst/>
            <a:ahLst/>
            <a:cxnLst/>
            <a:rect l="l" t="t" r="r" b="b"/>
            <a:pathLst>
              <a:path w="4644533" h="1163388" extrusionOk="0">
                <a:moveTo>
                  <a:pt x="0" y="0"/>
                </a:moveTo>
                <a:lnTo>
                  <a:pt x="4644533" y="0"/>
                </a:lnTo>
                <a:lnTo>
                  <a:pt x="4644533" y="1163388"/>
                </a:lnTo>
                <a:lnTo>
                  <a:pt x="0" y="11633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" name="Google Shape;122;p28"/>
          <p:cNvGrpSpPr/>
          <p:nvPr/>
        </p:nvGrpSpPr>
        <p:grpSpPr>
          <a:xfrm>
            <a:off x="1277576" y="4063360"/>
            <a:ext cx="3537774" cy="1186766"/>
            <a:chOff x="0" y="-47625"/>
            <a:chExt cx="965357" cy="323834"/>
          </a:xfrm>
        </p:grpSpPr>
        <p:sp>
          <p:nvSpPr>
            <p:cNvPr id="123" name="Google Shape;123;p28"/>
            <p:cNvSpPr/>
            <p:nvPr/>
          </p:nvSpPr>
          <p:spPr>
            <a:xfrm>
              <a:off x="0" y="0"/>
              <a:ext cx="965357" cy="276209"/>
            </a:xfrm>
            <a:custGeom>
              <a:avLst/>
              <a:gdLst/>
              <a:ahLst/>
              <a:cxnLst/>
              <a:rect l="l" t="t" r="r" b="b"/>
              <a:pathLst>
                <a:path w="965357" h="276209" extrusionOk="0">
                  <a:moveTo>
                    <a:pt x="43767" y="0"/>
                  </a:moveTo>
                  <a:lnTo>
                    <a:pt x="921590" y="0"/>
                  </a:lnTo>
                  <a:cubicBezTo>
                    <a:pt x="933197" y="0"/>
                    <a:pt x="944330" y="4611"/>
                    <a:pt x="952538" y="12819"/>
                  </a:cubicBezTo>
                  <a:cubicBezTo>
                    <a:pt x="960746" y="21027"/>
                    <a:pt x="965357" y="32159"/>
                    <a:pt x="965357" y="43767"/>
                  </a:cubicBezTo>
                  <a:lnTo>
                    <a:pt x="965357" y="232442"/>
                  </a:lnTo>
                  <a:cubicBezTo>
                    <a:pt x="965357" y="244050"/>
                    <a:pt x="960746" y="255182"/>
                    <a:pt x="952538" y="263390"/>
                  </a:cubicBezTo>
                  <a:cubicBezTo>
                    <a:pt x="944330" y="271598"/>
                    <a:pt x="933197" y="276209"/>
                    <a:pt x="921590" y="276209"/>
                  </a:cubicBezTo>
                  <a:lnTo>
                    <a:pt x="43767" y="276209"/>
                  </a:lnTo>
                  <a:cubicBezTo>
                    <a:pt x="32159" y="276209"/>
                    <a:pt x="21027" y="271598"/>
                    <a:pt x="12819" y="263390"/>
                  </a:cubicBezTo>
                  <a:cubicBezTo>
                    <a:pt x="4611" y="255182"/>
                    <a:pt x="0" y="244050"/>
                    <a:pt x="0" y="232442"/>
                  </a:cubicBezTo>
                  <a:lnTo>
                    <a:pt x="0" y="43767"/>
                  </a:lnTo>
                  <a:cubicBezTo>
                    <a:pt x="0" y="32159"/>
                    <a:pt x="4611" y="21027"/>
                    <a:pt x="12819" y="12819"/>
                  </a:cubicBezTo>
                  <a:cubicBezTo>
                    <a:pt x="21027" y="4611"/>
                    <a:pt x="32159" y="0"/>
                    <a:pt x="43767" y="0"/>
                  </a:cubicBezTo>
                  <a:close/>
                </a:path>
              </a:pathLst>
            </a:custGeom>
            <a:solidFill>
              <a:srgbClr val="000000"/>
            </a:solidFill>
            <a:ln w="4762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28"/>
            <p:cNvSpPr txBox="1"/>
            <p:nvPr/>
          </p:nvSpPr>
          <p:spPr>
            <a:xfrm>
              <a:off x="0" y="-47625"/>
              <a:ext cx="965357" cy="3238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025" tIns="49025" rIns="49025" bIns="49025" anchor="ctr" anchorCtr="0">
              <a:noAutofit/>
            </a:bodyPr>
            <a:lstStyle/>
            <a:p>
              <a:pPr marL="0" marR="0" lvl="0" indent="0" algn="ctr" rtl="0">
                <a:lnSpc>
                  <a:spcPct val="1008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1" i="0" u="none" strike="noStrike" cap="none">
                  <a:solidFill>
                    <a:srgbClr val="E6C858"/>
                  </a:solidFill>
                  <a:latin typeface="Arial"/>
                  <a:ea typeface="Arial"/>
                  <a:cs typeface="Arial"/>
                  <a:sym typeface="Arial"/>
                </a:rPr>
                <a:t>CATALINA RIVEROS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" name="Google Shape;125;p28"/>
          <p:cNvSpPr txBox="1"/>
          <p:nvPr/>
        </p:nvSpPr>
        <p:spPr>
          <a:xfrm>
            <a:off x="5530441" y="5535150"/>
            <a:ext cx="2722569" cy="3077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92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Rol: QA &amp; DevOps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92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888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Cargo: Estrategia de pruebas, automatización E2E, gestión de pipelines CI/CD y monitoreo</a:t>
            </a:r>
            <a:r>
              <a:rPr lang="en-US"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8"/>
          <p:cNvSpPr txBox="1"/>
          <p:nvPr/>
        </p:nvSpPr>
        <p:spPr>
          <a:xfrm>
            <a:off x="9606547" y="5535150"/>
            <a:ext cx="2722569" cy="3420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92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Rol: Backend &amp; Datos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92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92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Cargo: Modelos, API REST, lógica de reservas, integración de pagos y analítica de ocupación.</a:t>
            </a: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8"/>
          <p:cNvSpPr txBox="1"/>
          <p:nvPr/>
        </p:nvSpPr>
        <p:spPr>
          <a:xfrm>
            <a:off x="13857595" y="5524482"/>
            <a:ext cx="2722569" cy="3810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92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Rol: Lider Técnico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92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92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Cargo: Coordinación del equipo, arquitectura, despliegue en ambientes QA/Prod y seguridad.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9"/>
          <p:cNvSpPr/>
          <p:nvPr/>
        </p:nvSpPr>
        <p:spPr>
          <a:xfrm rot="10800000">
            <a:off x="1983605" y="2770396"/>
            <a:ext cx="7156454" cy="875371"/>
          </a:xfrm>
          <a:custGeom>
            <a:avLst/>
            <a:gdLst/>
            <a:ahLst/>
            <a:cxnLst/>
            <a:rect l="l" t="t" r="r" b="b"/>
            <a:pathLst>
              <a:path w="7156454" h="875371" extrusionOk="0">
                <a:moveTo>
                  <a:pt x="7156454" y="875371"/>
                </a:moveTo>
                <a:lnTo>
                  <a:pt x="0" y="875371"/>
                </a:lnTo>
                <a:lnTo>
                  <a:pt x="0" y="0"/>
                </a:lnTo>
                <a:lnTo>
                  <a:pt x="7156454" y="0"/>
                </a:lnTo>
                <a:lnTo>
                  <a:pt x="7156454" y="875371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9"/>
          <p:cNvSpPr txBox="1"/>
          <p:nvPr/>
        </p:nvSpPr>
        <p:spPr>
          <a:xfrm>
            <a:off x="1028709" y="1790868"/>
            <a:ext cx="16230600" cy="10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7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DESCRIPCIÓN DEL PROYECTO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4" name="Google Shape;134;p29"/>
          <p:cNvGrpSpPr/>
          <p:nvPr/>
        </p:nvGrpSpPr>
        <p:grpSpPr>
          <a:xfrm>
            <a:off x="1028700" y="5163998"/>
            <a:ext cx="4893223" cy="4593599"/>
            <a:chOff x="0" y="-38100"/>
            <a:chExt cx="1288750" cy="1209837"/>
          </a:xfrm>
        </p:grpSpPr>
        <p:sp>
          <p:nvSpPr>
            <p:cNvPr id="135" name="Google Shape;135;p29"/>
            <p:cNvSpPr/>
            <p:nvPr/>
          </p:nvSpPr>
          <p:spPr>
            <a:xfrm>
              <a:off x="0" y="0"/>
              <a:ext cx="1288750" cy="1171737"/>
            </a:xfrm>
            <a:custGeom>
              <a:avLst/>
              <a:gdLst/>
              <a:ahLst/>
              <a:cxnLst/>
              <a:rect l="l" t="t" r="r" b="b"/>
              <a:pathLst>
                <a:path w="1288750" h="1171737" extrusionOk="0">
                  <a:moveTo>
                    <a:pt x="31643" y="0"/>
                  </a:moveTo>
                  <a:lnTo>
                    <a:pt x="1257107" y="0"/>
                  </a:lnTo>
                  <a:cubicBezTo>
                    <a:pt x="1274583" y="0"/>
                    <a:pt x="1288750" y="14167"/>
                    <a:pt x="1288750" y="31643"/>
                  </a:cubicBezTo>
                  <a:lnTo>
                    <a:pt x="1288750" y="1140093"/>
                  </a:lnTo>
                  <a:cubicBezTo>
                    <a:pt x="1288750" y="1148486"/>
                    <a:pt x="1285416" y="1156534"/>
                    <a:pt x="1279482" y="1162469"/>
                  </a:cubicBezTo>
                  <a:cubicBezTo>
                    <a:pt x="1273548" y="1168403"/>
                    <a:pt x="1265499" y="1171737"/>
                    <a:pt x="1257107" y="1171737"/>
                  </a:cubicBezTo>
                  <a:lnTo>
                    <a:pt x="31643" y="1171737"/>
                  </a:lnTo>
                  <a:cubicBezTo>
                    <a:pt x="23251" y="1171737"/>
                    <a:pt x="15202" y="1168403"/>
                    <a:pt x="9268" y="1162469"/>
                  </a:cubicBezTo>
                  <a:cubicBezTo>
                    <a:pt x="3334" y="1156534"/>
                    <a:pt x="0" y="1148486"/>
                    <a:pt x="0" y="1140093"/>
                  </a:cubicBezTo>
                  <a:lnTo>
                    <a:pt x="0" y="31643"/>
                  </a:lnTo>
                  <a:cubicBezTo>
                    <a:pt x="0" y="23251"/>
                    <a:pt x="3334" y="15202"/>
                    <a:pt x="9268" y="9268"/>
                  </a:cubicBezTo>
                  <a:cubicBezTo>
                    <a:pt x="15202" y="3334"/>
                    <a:pt x="23251" y="0"/>
                    <a:pt x="316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29"/>
            <p:cNvSpPr txBox="1"/>
            <p:nvPr/>
          </p:nvSpPr>
          <p:spPr>
            <a:xfrm>
              <a:off x="0" y="-38100"/>
              <a:ext cx="1288750" cy="12098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200" tIns="203200" rIns="203200" bIns="203200" anchor="ctr" anchorCtr="0">
              <a:noAutofit/>
            </a:bodyPr>
            <a:lstStyle/>
            <a:p>
              <a:pPr marL="0" marR="0" lvl="0" indent="0" algn="l" rtl="0">
                <a:lnSpc>
                  <a:spcPct val="13391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Actualmente, los registros de arriendo se realizan de forma manual, lo que genera duplicidad de reservas, mala géstion y frecuentes perdidas de información.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" name="Google Shape;137;p29"/>
          <p:cNvGrpSpPr/>
          <p:nvPr/>
        </p:nvGrpSpPr>
        <p:grpSpPr>
          <a:xfrm>
            <a:off x="1028700" y="3925483"/>
            <a:ext cx="4893223" cy="1193393"/>
            <a:chOff x="0" y="-38100"/>
            <a:chExt cx="1288750" cy="314309"/>
          </a:xfrm>
        </p:grpSpPr>
        <p:sp>
          <p:nvSpPr>
            <p:cNvPr id="138" name="Google Shape;138;p29"/>
            <p:cNvSpPr/>
            <p:nvPr/>
          </p:nvSpPr>
          <p:spPr>
            <a:xfrm>
              <a:off x="0" y="0"/>
              <a:ext cx="1288750" cy="276209"/>
            </a:xfrm>
            <a:custGeom>
              <a:avLst/>
              <a:gdLst/>
              <a:ahLst/>
              <a:cxnLst/>
              <a:rect l="l" t="t" r="r" b="b"/>
              <a:pathLst>
                <a:path w="1288750" h="276209" extrusionOk="0">
                  <a:moveTo>
                    <a:pt x="31643" y="0"/>
                  </a:moveTo>
                  <a:lnTo>
                    <a:pt x="1257107" y="0"/>
                  </a:lnTo>
                  <a:cubicBezTo>
                    <a:pt x="1274583" y="0"/>
                    <a:pt x="1288750" y="14167"/>
                    <a:pt x="1288750" y="31643"/>
                  </a:cubicBezTo>
                  <a:lnTo>
                    <a:pt x="1288750" y="244566"/>
                  </a:lnTo>
                  <a:cubicBezTo>
                    <a:pt x="1288750" y="252958"/>
                    <a:pt x="1285416" y="261007"/>
                    <a:pt x="1279482" y="266941"/>
                  </a:cubicBezTo>
                  <a:cubicBezTo>
                    <a:pt x="1273548" y="272875"/>
                    <a:pt x="1265499" y="276209"/>
                    <a:pt x="1257107" y="276209"/>
                  </a:cubicBezTo>
                  <a:lnTo>
                    <a:pt x="31643" y="276209"/>
                  </a:lnTo>
                  <a:cubicBezTo>
                    <a:pt x="23251" y="276209"/>
                    <a:pt x="15202" y="272875"/>
                    <a:pt x="9268" y="266941"/>
                  </a:cubicBezTo>
                  <a:cubicBezTo>
                    <a:pt x="3334" y="261007"/>
                    <a:pt x="0" y="252958"/>
                    <a:pt x="0" y="244566"/>
                  </a:cubicBezTo>
                  <a:lnTo>
                    <a:pt x="0" y="31643"/>
                  </a:lnTo>
                  <a:cubicBezTo>
                    <a:pt x="0" y="23251"/>
                    <a:pt x="3334" y="15202"/>
                    <a:pt x="9268" y="9268"/>
                  </a:cubicBezTo>
                  <a:cubicBezTo>
                    <a:pt x="15202" y="3334"/>
                    <a:pt x="23251" y="0"/>
                    <a:pt x="316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29"/>
            <p:cNvSpPr txBox="1"/>
            <p:nvPr/>
          </p:nvSpPr>
          <p:spPr>
            <a:xfrm>
              <a:off x="0" y="-38100"/>
              <a:ext cx="1288750" cy="3143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32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1" i="0" u="none" strike="noStrike" cap="none">
                  <a:solidFill>
                    <a:srgbClr val="FFDE59"/>
                  </a:solidFill>
                  <a:latin typeface="Arial"/>
                  <a:ea typeface="Arial"/>
                  <a:cs typeface="Arial"/>
                  <a:sym typeface="Arial"/>
                </a:rPr>
                <a:t>SITUACIÓN ACTUAL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" name="Google Shape;140;p29"/>
          <p:cNvGrpSpPr/>
          <p:nvPr/>
        </p:nvGrpSpPr>
        <p:grpSpPr>
          <a:xfrm>
            <a:off x="11270590" y="3879983"/>
            <a:ext cx="4893223" cy="1238894"/>
            <a:chOff x="0" y="-38100"/>
            <a:chExt cx="1288750" cy="326293"/>
          </a:xfrm>
        </p:grpSpPr>
        <p:sp>
          <p:nvSpPr>
            <p:cNvPr id="141" name="Google Shape;141;p29"/>
            <p:cNvSpPr/>
            <p:nvPr/>
          </p:nvSpPr>
          <p:spPr>
            <a:xfrm>
              <a:off x="0" y="0"/>
              <a:ext cx="1288750" cy="288193"/>
            </a:xfrm>
            <a:custGeom>
              <a:avLst/>
              <a:gdLst/>
              <a:ahLst/>
              <a:cxnLst/>
              <a:rect l="l" t="t" r="r" b="b"/>
              <a:pathLst>
                <a:path w="1288750" h="288193" extrusionOk="0">
                  <a:moveTo>
                    <a:pt x="31643" y="0"/>
                  </a:moveTo>
                  <a:lnTo>
                    <a:pt x="1257107" y="0"/>
                  </a:lnTo>
                  <a:cubicBezTo>
                    <a:pt x="1274583" y="0"/>
                    <a:pt x="1288750" y="14167"/>
                    <a:pt x="1288750" y="31643"/>
                  </a:cubicBezTo>
                  <a:lnTo>
                    <a:pt x="1288750" y="256550"/>
                  </a:lnTo>
                  <a:cubicBezTo>
                    <a:pt x="1288750" y="264942"/>
                    <a:pt x="1285416" y="272991"/>
                    <a:pt x="1279482" y="278925"/>
                  </a:cubicBezTo>
                  <a:cubicBezTo>
                    <a:pt x="1273548" y="284859"/>
                    <a:pt x="1265499" y="288193"/>
                    <a:pt x="1257107" y="288193"/>
                  </a:cubicBezTo>
                  <a:lnTo>
                    <a:pt x="31643" y="288193"/>
                  </a:lnTo>
                  <a:cubicBezTo>
                    <a:pt x="23251" y="288193"/>
                    <a:pt x="15202" y="284859"/>
                    <a:pt x="9268" y="278925"/>
                  </a:cubicBezTo>
                  <a:cubicBezTo>
                    <a:pt x="3334" y="272991"/>
                    <a:pt x="0" y="264942"/>
                    <a:pt x="0" y="256550"/>
                  </a:cubicBezTo>
                  <a:lnTo>
                    <a:pt x="0" y="31643"/>
                  </a:lnTo>
                  <a:cubicBezTo>
                    <a:pt x="0" y="23251"/>
                    <a:pt x="3334" y="15202"/>
                    <a:pt x="9268" y="9268"/>
                  </a:cubicBezTo>
                  <a:cubicBezTo>
                    <a:pt x="15202" y="3334"/>
                    <a:pt x="23251" y="0"/>
                    <a:pt x="31643" y="0"/>
                  </a:cubicBezTo>
                  <a:close/>
                </a:path>
              </a:pathLst>
            </a:custGeom>
            <a:solidFill>
              <a:srgbClr val="FFDE59"/>
            </a:solidFill>
            <a:ln w="66675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9"/>
            <p:cNvSpPr txBox="1"/>
            <p:nvPr/>
          </p:nvSpPr>
          <p:spPr>
            <a:xfrm>
              <a:off x="0" y="-38100"/>
              <a:ext cx="1288750" cy="326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32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PROPUESTA DE SOLUCIÓN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" name="Google Shape;143;p29"/>
          <p:cNvGrpSpPr/>
          <p:nvPr/>
        </p:nvGrpSpPr>
        <p:grpSpPr>
          <a:xfrm>
            <a:off x="11163447" y="5167127"/>
            <a:ext cx="5000366" cy="4590470"/>
            <a:chOff x="0" y="-38100"/>
            <a:chExt cx="1346079" cy="1235737"/>
          </a:xfrm>
        </p:grpSpPr>
        <p:sp>
          <p:nvSpPr>
            <p:cNvPr id="144" name="Google Shape;144;p29"/>
            <p:cNvSpPr/>
            <p:nvPr/>
          </p:nvSpPr>
          <p:spPr>
            <a:xfrm>
              <a:off x="0" y="0"/>
              <a:ext cx="1346079" cy="1197637"/>
            </a:xfrm>
            <a:custGeom>
              <a:avLst/>
              <a:gdLst/>
              <a:ahLst/>
              <a:cxnLst/>
              <a:rect l="l" t="t" r="r" b="b"/>
              <a:pathLst>
                <a:path w="1346079" h="1197637" extrusionOk="0">
                  <a:moveTo>
                    <a:pt x="30965" y="0"/>
                  </a:moveTo>
                  <a:lnTo>
                    <a:pt x="1315114" y="0"/>
                  </a:lnTo>
                  <a:cubicBezTo>
                    <a:pt x="1332216" y="0"/>
                    <a:pt x="1346079" y="13864"/>
                    <a:pt x="1346079" y="30965"/>
                  </a:cubicBezTo>
                  <a:lnTo>
                    <a:pt x="1346079" y="1166671"/>
                  </a:lnTo>
                  <a:cubicBezTo>
                    <a:pt x="1346079" y="1174884"/>
                    <a:pt x="1342817" y="1182760"/>
                    <a:pt x="1337010" y="1188567"/>
                  </a:cubicBezTo>
                  <a:cubicBezTo>
                    <a:pt x="1331203" y="1194374"/>
                    <a:pt x="1323326" y="1197637"/>
                    <a:pt x="1315114" y="1197637"/>
                  </a:cubicBezTo>
                  <a:lnTo>
                    <a:pt x="30965" y="1197637"/>
                  </a:lnTo>
                  <a:cubicBezTo>
                    <a:pt x="22753" y="1197637"/>
                    <a:pt x="14877" y="1194374"/>
                    <a:pt x="9070" y="1188567"/>
                  </a:cubicBezTo>
                  <a:cubicBezTo>
                    <a:pt x="3262" y="1182760"/>
                    <a:pt x="0" y="1174884"/>
                    <a:pt x="0" y="1166671"/>
                  </a:cubicBezTo>
                  <a:lnTo>
                    <a:pt x="0" y="30965"/>
                  </a:lnTo>
                  <a:cubicBezTo>
                    <a:pt x="0" y="22753"/>
                    <a:pt x="3262" y="14877"/>
                    <a:pt x="9070" y="9070"/>
                  </a:cubicBezTo>
                  <a:cubicBezTo>
                    <a:pt x="14877" y="3262"/>
                    <a:pt x="22753" y="0"/>
                    <a:pt x="3096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 cmpd="sng">
              <a:solidFill>
                <a:srgbClr val="E6C858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29"/>
            <p:cNvSpPr txBox="1"/>
            <p:nvPr/>
          </p:nvSpPr>
          <p:spPr>
            <a:xfrm>
              <a:off x="0" y="-38100"/>
              <a:ext cx="1346079" cy="12357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l" rtl="0">
                <a:lnSpc>
                  <a:spcPct val="13391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Desarrollar una plataforma web que permita gestionar reservas pagos en línea, con control en tiempo real de la disponibilidad. Esto asegura un procesos más ordenados, evita errores y mejora la experiencia de los clients y administradores.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" name="Google Shape;146;p29"/>
          <p:cNvSpPr/>
          <p:nvPr/>
        </p:nvSpPr>
        <p:spPr>
          <a:xfrm>
            <a:off x="12614767" y="447006"/>
            <a:ext cx="4644533" cy="1163388"/>
          </a:xfrm>
          <a:custGeom>
            <a:avLst/>
            <a:gdLst/>
            <a:ahLst/>
            <a:cxnLst/>
            <a:rect l="l" t="t" r="r" b="b"/>
            <a:pathLst>
              <a:path w="4644533" h="1163388" extrusionOk="0">
                <a:moveTo>
                  <a:pt x="0" y="0"/>
                </a:moveTo>
                <a:lnTo>
                  <a:pt x="4644533" y="0"/>
                </a:lnTo>
                <a:lnTo>
                  <a:pt x="4644533" y="1163388"/>
                </a:lnTo>
                <a:lnTo>
                  <a:pt x="0" y="11633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7" name="Google Shape;147;p29"/>
          <p:cNvGrpSpPr/>
          <p:nvPr/>
        </p:nvGrpSpPr>
        <p:grpSpPr>
          <a:xfrm>
            <a:off x="6901353" y="5373167"/>
            <a:ext cx="3086100" cy="3086100"/>
            <a:chOff x="0" y="0"/>
            <a:chExt cx="812800" cy="812800"/>
          </a:xfrm>
        </p:grpSpPr>
        <p:sp>
          <p:nvSpPr>
            <p:cNvPr id="148" name="Google Shape;148;p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E6C8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29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30"/>
          <p:cNvGrpSpPr/>
          <p:nvPr/>
        </p:nvGrpSpPr>
        <p:grpSpPr>
          <a:xfrm>
            <a:off x="-925165" y="-1478395"/>
            <a:ext cx="4250037" cy="4250037"/>
            <a:chOff x="0" y="0"/>
            <a:chExt cx="812800" cy="812800"/>
          </a:xfrm>
        </p:grpSpPr>
        <p:sp>
          <p:nvSpPr>
            <p:cNvPr id="155" name="Google Shape;155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" name="Google Shape;157;p30"/>
          <p:cNvGrpSpPr/>
          <p:nvPr/>
        </p:nvGrpSpPr>
        <p:grpSpPr>
          <a:xfrm>
            <a:off x="1573848" y="-849745"/>
            <a:ext cx="2209547" cy="2209547"/>
            <a:chOff x="0" y="0"/>
            <a:chExt cx="812800" cy="812800"/>
          </a:xfrm>
        </p:grpSpPr>
        <p:sp>
          <p:nvSpPr>
            <p:cNvPr id="158" name="Google Shape;158;p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C8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0" name="Google Shape;160;p30"/>
          <p:cNvSpPr txBox="1"/>
          <p:nvPr/>
        </p:nvSpPr>
        <p:spPr>
          <a:xfrm>
            <a:off x="2571763" y="1028700"/>
            <a:ext cx="13144473" cy="1442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7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OBJETIVOS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" name="Google Shape;161;p30"/>
          <p:cNvGrpSpPr/>
          <p:nvPr/>
        </p:nvGrpSpPr>
        <p:grpSpPr>
          <a:xfrm>
            <a:off x="942714" y="3134675"/>
            <a:ext cx="8624368" cy="5422472"/>
            <a:chOff x="0" y="-38100"/>
            <a:chExt cx="1743975" cy="1662867"/>
          </a:xfrm>
        </p:grpSpPr>
        <p:sp>
          <p:nvSpPr>
            <p:cNvPr id="162" name="Google Shape;162;p30"/>
            <p:cNvSpPr/>
            <p:nvPr/>
          </p:nvSpPr>
          <p:spPr>
            <a:xfrm>
              <a:off x="0" y="0"/>
              <a:ext cx="1743975" cy="1624767"/>
            </a:xfrm>
            <a:custGeom>
              <a:avLst/>
              <a:gdLst/>
              <a:ahLst/>
              <a:cxnLst/>
              <a:rect l="l" t="t" r="r" b="b"/>
              <a:pathLst>
                <a:path w="1743975" h="1624767" extrusionOk="0">
                  <a:moveTo>
                    <a:pt x="23384" y="0"/>
                  </a:moveTo>
                  <a:lnTo>
                    <a:pt x="1720591" y="0"/>
                  </a:lnTo>
                  <a:cubicBezTo>
                    <a:pt x="1726793" y="0"/>
                    <a:pt x="1732741" y="2464"/>
                    <a:pt x="1737126" y="6849"/>
                  </a:cubicBezTo>
                  <a:cubicBezTo>
                    <a:pt x="1741511" y="11234"/>
                    <a:pt x="1743975" y="17182"/>
                    <a:pt x="1743975" y="23384"/>
                  </a:cubicBezTo>
                  <a:lnTo>
                    <a:pt x="1743975" y="1601384"/>
                  </a:lnTo>
                  <a:cubicBezTo>
                    <a:pt x="1743975" y="1614298"/>
                    <a:pt x="1733506" y="1624767"/>
                    <a:pt x="1720591" y="1624767"/>
                  </a:cubicBezTo>
                  <a:lnTo>
                    <a:pt x="23384" y="1624767"/>
                  </a:lnTo>
                  <a:cubicBezTo>
                    <a:pt x="17182" y="1624767"/>
                    <a:pt x="11234" y="1622304"/>
                    <a:pt x="6849" y="1617918"/>
                  </a:cubicBezTo>
                  <a:cubicBezTo>
                    <a:pt x="2464" y="1613533"/>
                    <a:pt x="0" y="1607585"/>
                    <a:pt x="0" y="1601384"/>
                  </a:cubicBezTo>
                  <a:lnTo>
                    <a:pt x="0" y="23384"/>
                  </a:lnTo>
                  <a:cubicBezTo>
                    <a:pt x="0" y="17182"/>
                    <a:pt x="2464" y="11234"/>
                    <a:pt x="6849" y="6849"/>
                  </a:cubicBezTo>
                  <a:cubicBezTo>
                    <a:pt x="11234" y="2464"/>
                    <a:pt x="17182" y="0"/>
                    <a:pt x="233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30"/>
            <p:cNvSpPr txBox="1"/>
            <p:nvPr/>
          </p:nvSpPr>
          <p:spPr>
            <a:xfrm>
              <a:off x="0" y="-38100"/>
              <a:ext cx="1743975" cy="16628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" name="Google Shape;164;p30"/>
          <p:cNvGrpSpPr/>
          <p:nvPr/>
        </p:nvGrpSpPr>
        <p:grpSpPr>
          <a:xfrm>
            <a:off x="2300972" y="3659978"/>
            <a:ext cx="5234799" cy="1139556"/>
            <a:chOff x="0" y="-38100"/>
            <a:chExt cx="1378713" cy="300130"/>
          </a:xfrm>
        </p:grpSpPr>
        <p:sp>
          <p:nvSpPr>
            <p:cNvPr id="165" name="Google Shape;165;p30"/>
            <p:cNvSpPr/>
            <p:nvPr/>
          </p:nvSpPr>
          <p:spPr>
            <a:xfrm>
              <a:off x="0" y="0"/>
              <a:ext cx="1378713" cy="262030"/>
            </a:xfrm>
            <a:custGeom>
              <a:avLst/>
              <a:gdLst/>
              <a:ahLst/>
              <a:cxnLst/>
              <a:rect l="l" t="t" r="r" b="b"/>
              <a:pathLst>
                <a:path w="1378713" h="262030" extrusionOk="0">
                  <a:moveTo>
                    <a:pt x="29579" y="0"/>
                  </a:moveTo>
                  <a:lnTo>
                    <a:pt x="1349134" y="0"/>
                  </a:lnTo>
                  <a:cubicBezTo>
                    <a:pt x="1365470" y="0"/>
                    <a:pt x="1378713" y="13243"/>
                    <a:pt x="1378713" y="29579"/>
                  </a:cubicBezTo>
                  <a:lnTo>
                    <a:pt x="1378713" y="232451"/>
                  </a:lnTo>
                  <a:cubicBezTo>
                    <a:pt x="1378713" y="240296"/>
                    <a:pt x="1375596" y="247819"/>
                    <a:pt x="1370049" y="253366"/>
                  </a:cubicBezTo>
                  <a:cubicBezTo>
                    <a:pt x="1364502" y="258914"/>
                    <a:pt x="1356979" y="262030"/>
                    <a:pt x="1349134" y="262030"/>
                  </a:cubicBezTo>
                  <a:lnTo>
                    <a:pt x="29579" y="262030"/>
                  </a:lnTo>
                  <a:cubicBezTo>
                    <a:pt x="21734" y="262030"/>
                    <a:pt x="14210" y="258914"/>
                    <a:pt x="8663" y="253366"/>
                  </a:cubicBezTo>
                  <a:cubicBezTo>
                    <a:pt x="3116" y="247819"/>
                    <a:pt x="0" y="240296"/>
                    <a:pt x="0" y="232451"/>
                  </a:cubicBezTo>
                  <a:lnTo>
                    <a:pt x="0" y="29579"/>
                  </a:lnTo>
                  <a:cubicBezTo>
                    <a:pt x="0" y="21734"/>
                    <a:pt x="3116" y="14210"/>
                    <a:pt x="8663" y="8663"/>
                  </a:cubicBezTo>
                  <a:cubicBezTo>
                    <a:pt x="14210" y="3116"/>
                    <a:pt x="21734" y="0"/>
                    <a:pt x="29579" y="0"/>
                  </a:cubicBezTo>
                  <a:close/>
                </a:path>
              </a:pathLst>
            </a:custGeom>
            <a:solidFill>
              <a:srgbClr val="FFFFFF"/>
            </a:solidFill>
            <a:ln w="47625" cap="sq" cmpd="sng">
              <a:solidFill>
                <a:srgbClr val="FFDE5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30"/>
            <p:cNvSpPr txBox="1"/>
            <p:nvPr/>
          </p:nvSpPr>
          <p:spPr>
            <a:xfrm>
              <a:off x="0" y="-38100"/>
              <a:ext cx="1378713" cy="3001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32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OBJETIVO GENERAL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" name="Google Shape;167;p30"/>
          <p:cNvSpPr txBox="1"/>
          <p:nvPr/>
        </p:nvSpPr>
        <p:spPr>
          <a:xfrm>
            <a:off x="2300972" y="5354493"/>
            <a:ext cx="5418946" cy="2385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38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Desarrollar una plataforma web para la reserva de canchas deportivas y servicios de entrenamiento, que asegure disponibilidad en tiempo real, evite la duplicidad de reserva y ofrezca un sistema seguro, escalable y fácil de usar.</a:t>
            </a:r>
            <a:endParaRPr/>
          </a:p>
        </p:txBody>
      </p:sp>
      <p:sp>
        <p:nvSpPr>
          <p:cNvPr id="168" name="Google Shape;168;p30"/>
          <p:cNvSpPr/>
          <p:nvPr/>
        </p:nvSpPr>
        <p:spPr>
          <a:xfrm>
            <a:off x="8269660" y="2373201"/>
            <a:ext cx="5478739" cy="670154"/>
          </a:xfrm>
          <a:custGeom>
            <a:avLst/>
            <a:gdLst/>
            <a:ahLst/>
            <a:cxnLst/>
            <a:rect l="l" t="t" r="r" b="b"/>
            <a:pathLst>
              <a:path w="5478739" h="670154" extrusionOk="0">
                <a:moveTo>
                  <a:pt x="0" y="0"/>
                </a:moveTo>
                <a:lnTo>
                  <a:pt x="5478739" y="0"/>
                </a:lnTo>
                <a:lnTo>
                  <a:pt x="5478739" y="670155"/>
                </a:lnTo>
                <a:lnTo>
                  <a:pt x="0" y="6701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30"/>
          <p:cNvSpPr/>
          <p:nvPr/>
        </p:nvSpPr>
        <p:spPr>
          <a:xfrm>
            <a:off x="12614767" y="447006"/>
            <a:ext cx="4644533" cy="1163388"/>
          </a:xfrm>
          <a:custGeom>
            <a:avLst/>
            <a:gdLst/>
            <a:ahLst/>
            <a:cxnLst/>
            <a:rect l="l" t="t" r="r" b="b"/>
            <a:pathLst>
              <a:path w="4644533" h="1163388" extrusionOk="0">
                <a:moveTo>
                  <a:pt x="0" y="0"/>
                </a:moveTo>
                <a:lnTo>
                  <a:pt x="4644533" y="0"/>
                </a:lnTo>
                <a:lnTo>
                  <a:pt x="4644533" y="1163388"/>
                </a:lnTo>
                <a:lnTo>
                  <a:pt x="0" y="11633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30"/>
          <p:cNvPicPr preferRelativeResize="0"/>
          <p:nvPr/>
        </p:nvPicPr>
        <p:blipFill rotWithShape="1">
          <a:blip r:embed="rId5">
            <a:alphaModFix/>
          </a:blip>
          <a:srcRect l="2218" t="2690" b="3611"/>
          <a:stretch/>
        </p:blipFill>
        <p:spPr>
          <a:xfrm>
            <a:off x="12460406" y="3865813"/>
            <a:ext cx="4107976" cy="4007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31"/>
          <p:cNvGrpSpPr/>
          <p:nvPr/>
        </p:nvGrpSpPr>
        <p:grpSpPr>
          <a:xfrm>
            <a:off x="-925165" y="-1478395"/>
            <a:ext cx="4250037" cy="4250037"/>
            <a:chOff x="0" y="0"/>
            <a:chExt cx="812800" cy="812800"/>
          </a:xfrm>
        </p:grpSpPr>
        <p:sp>
          <p:nvSpPr>
            <p:cNvPr id="176" name="Google Shape;176;p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8" name="Google Shape;178;p31"/>
          <p:cNvGrpSpPr/>
          <p:nvPr/>
        </p:nvGrpSpPr>
        <p:grpSpPr>
          <a:xfrm>
            <a:off x="1573848" y="-849745"/>
            <a:ext cx="2209547" cy="2209547"/>
            <a:chOff x="0" y="0"/>
            <a:chExt cx="812800" cy="812800"/>
          </a:xfrm>
        </p:grpSpPr>
        <p:sp>
          <p:nvSpPr>
            <p:cNvPr id="179" name="Google Shape;179;p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C8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1" name="Google Shape;181;p31"/>
          <p:cNvSpPr txBox="1"/>
          <p:nvPr/>
        </p:nvSpPr>
        <p:spPr>
          <a:xfrm>
            <a:off x="2571762" y="1087227"/>
            <a:ext cx="13144473" cy="1442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7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OBJETIVOS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2" name="Google Shape;182;p31"/>
          <p:cNvGrpSpPr/>
          <p:nvPr/>
        </p:nvGrpSpPr>
        <p:grpSpPr>
          <a:xfrm>
            <a:off x="1573848" y="2833040"/>
            <a:ext cx="15757023" cy="6313699"/>
            <a:chOff x="0" y="-38100"/>
            <a:chExt cx="1986487" cy="1662867"/>
          </a:xfrm>
        </p:grpSpPr>
        <p:sp>
          <p:nvSpPr>
            <p:cNvPr id="183" name="Google Shape;183;p31"/>
            <p:cNvSpPr/>
            <p:nvPr/>
          </p:nvSpPr>
          <p:spPr>
            <a:xfrm>
              <a:off x="0" y="0"/>
              <a:ext cx="1986487" cy="1624767"/>
            </a:xfrm>
            <a:custGeom>
              <a:avLst/>
              <a:gdLst/>
              <a:ahLst/>
              <a:cxnLst/>
              <a:rect l="l" t="t" r="r" b="b"/>
              <a:pathLst>
                <a:path w="1986487" h="1624767" extrusionOk="0">
                  <a:moveTo>
                    <a:pt x="20529" y="0"/>
                  </a:moveTo>
                  <a:lnTo>
                    <a:pt x="1965958" y="0"/>
                  </a:lnTo>
                  <a:cubicBezTo>
                    <a:pt x="1977296" y="0"/>
                    <a:pt x="1986487" y="9191"/>
                    <a:pt x="1986487" y="20529"/>
                  </a:cubicBezTo>
                  <a:lnTo>
                    <a:pt x="1986487" y="1604238"/>
                  </a:lnTo>
                  <a:cubicBezTo>
                    <a:pt x="1986487" y="1615576"/>
                    <a:pt x="1977296" y="1624767"/>
                    <a:pt x="1965958" y="1624767"/>
                  </a:cubicBezTo>
                  <a:lnTo>
                    <a:pt x="20529" y="1624767"/>
                  </a:lnTo>
                  <a:cubicBezTo>
                    <a:pt x="9191" y="1624767"/>
                    <a:pt x="0" y="1615576"/>
                    <a:pt x="0" y="1604238"/>
                  </a:cubicBezTo>
                  <a:lnTo>
                    <a:pt x="0" y="20529"/>
                  </a:lnTo>
                  <a:cubicBezTo>
                    <a:pt x="0" y="9191"/>
                    <a:pt x="9191" y="0"/>
                    <a:pt x="205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31"/>
            <p:cNvSpPr txBox="1"/>
            <p:nvPr/>
          </p:nvSpPr>
          <p:spPr>
            <a:xfrm>
              <a:off x="0" y="-38100"/>
              <a:ext cx="1986487" cy="16628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5" name="Google Shape;185;p31"/>
          <p:cNvGrpSpPr/>
          <p:nvPr/>
        </p:nvGrpSpPr>
        <p:grpSpPr>
          <a:xfrm>
            <a:off x="6559078" y="3474905"/>
            <a:ext cx="5293054" cy="1101544"/>
            <a:chOff x="0" y="-38100"/>
            <a:chExt cx="1394055" cy="290119"/>
          </a:xfrm>
        </p:grpSpPr>
        <p:sp>
          <p:nvSpPr>
            <p:cNvPr id="186" name="Google Shape;186;p31"/>
            <p:cNvSpPr/>
            <p:nvPr/>
          </p:nvSpPr>
          <p:spPr>
            <a:xfrm>
              <a:off x="0" y="0"/>
              <a:ext cx="1394055" cy="252019"/>
            </a:xfrm>
            <a:custGeom>
              <a:avLst/>
              <a:gdLst/>
              <a:ahLst/>
              <a:cxnLst/>
              <a:rect l="l" t="t" r="r" b="b"/>
              <a:pathLst>
                <a:path w="1394055" h="252019" extrusionOk="0">
                  <a:moveTo>
                    <a:pt x="29253" y="0"/>
                  </a:moveTo>
                  <a:lnTo>
                    <a:pt x="1364802" y="0"/>
                  </a:lnTo>
                  <a:cubicBezTo>
                    <a:pt x="1380958" y="0"/>
                    <a:pt x="1394055" y="13097"/>
                    <a:pt x="1394055" y="29253"/>
                  </a:cubicBezTo>
                  <a:lnTo>
                    <a:pt x="1394055" y="222766"/>
                  </a:lnTo>
                  <a:cubicBezTo>
                    <a:pt x="1394055" y="238922"/>
                    <a:pt x="1380958" y="252019"/>
                    <a:pt x="1364802" y="252019"/>
                  </a:cubicBezTo>
                  <a:lnTo>
                    <a:pt x="29253" y="252019"/>
                  </a:lnTo>
                  <a:cubicBezTo>
                    <a:pt x="13097" y="252019"/>
                    <a:pt x="0" y="238922"/>
                    <a:pt x="0" y="222766"/>
                  </a:cubicBezTo>
                  <a:lnTo>
                    <a:pt x="0" y="29253"/>
                  </a:lnTo>
                  <a:cubicBezTo>
                    <a:pt x="0" y="13097"/>
                    <a:pt x="13097" y="0"/>
                    <a:pt x="29253" y="0"/>
                  </a:cubicBezTo>
                  <a:close/>
                </a:path>
              </a:pathLst>
            </a:custGeom>
            <a:solidFill>
              <a:srgbClr val="FFFFFF"/>
            </a:solidFill>
            <a:ln w="47625" cap="sq" cmpd="sng">
              <a:solidFill>
                <a:srgbClr val="FFDE5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31"/>
            <p:cNvSpPr txBox="1"/>
            <p:nvPr/>
          </p:nvSpPr>
          <p:spPr>
            <a:xfrm>
              <a:off x="0" y="-38100"/>
              <a:ext cx="1394055" cy="2901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32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OBJETIVOS ESPECÍFICOS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" name="Google Shape;188;p31"/>
          <p:cNvSpPr txBox="1"/>
          <p:nvPr/>
        </p:nvSpPr>
        <p:spPr>
          <a:xfrm>
            <a:off x="1949032" y="5278776"/>
            <a:ext cx="6689524" cy="2385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74979" marR="0" lvl="1" indent="-237490" algn="just" rtl="0">
              <a:lnSpc>
                <a:spcPct val="1282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Implementar un módulo de reservas en línea</a:t>
            </a: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74979" marR="0" lvl="1" indent="-85090" algn="just" rtl="0">
              <a:lnSpc>
                <a:spcPct val="1282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74979" marR="0" lvl="1" indent="-237490" algn="just" rtl="0">
              <a:lnSpc>
                <a:spcPct val="1282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Diseñar una base de datos escalable para usuario, reservas, pagos y descuentos.</a:t>
            </a:r>
            <a:endParaRPr/>
          </a:p>
          <a:p>
            <a:pPr marL="474979" marR="0" lvl="1" indent="-85090" algn="just" rtl="0">
              <a:lnSpc>
                <a:spcPct val="1282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74979" marR="0" lvl="1" indent="-237490" algn="just" rtl="0">
              <a:lnSpc>
                <a:spcPct val="1282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Integrar un sistema de pagos en línea.</a:t>
            </a:r>
            <a:endParaRPr/>
          </a:p>
        </p:txBody>
      </p:sp>
      <p:sp>
        <p:nvSpPr>
          <p:cNvPr id="189" name="Google Shape;189;p31"/>
          <p:cNvSpPr/>
          <p:nvPr/>
        </p:nvSpPr>
        <p:spPr>
          <a:xfrm>
            <a:off x="11852132" y="8529619"/>
            <a:ext cx="5478739" cy="670154"/>
          </a:xfrm>
          <a:custGeom>
            <a:avLst/>
            <a:gdLst/>
            <a:ahLst/>
            <a:cxnLst/>
            <a:rect l="l" t="t" r="r" b="b"/>
            <a:pathLst>
              <a:path w="5478739" h="670154" extrusionOk="0">
                <a:moveTo>
                  <a:pt x="0" y="0"/>
                </a:moveTo>
                <a:lnTo>
                  <a:pt x="5478739" y="0"/>
                </a:lnTo>
                <a:lnTo>
                  <a:pt x="5478739" y="670155"/>
                </a:lnTo>
                <a:lnTo>
                  <a:pt x="0" y="6701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31"/>
          <p:cNvSpPr/>
          <p:nvPr/>
        </p:nvSpPr>
        <p:spPr>
          <a:xfrm>
            <a:off x="12614767" y="447006"/>
            <a:ext cx="4644533" cy="1163388"/>
          </a:xfrm>
          <a:custGeom>
            <a:avLst/>
            <a:gdLst/>
            <a:ahLst/>
            <a:cxnLst/>
            <a:rect l="l" t="t" r="r" b="b"/>
            <a:pathLst>
              <a:path w="4644533" h="1163388" extrusionOk="0">
                <a:moveTo>
                  <a:pt x="0" y="0"/>
                </a:moveTo>
                <a:lnTo>
                  <a:pt x="4644533" y="0"/>
                </a:lnTo>
                <a:lnTo>
                  <a:pt x="4644533" y="1163388"/>
                </a:lnTo>
                <a:lnTo>
                  <a:pt x="0" y="11633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31"/>
          <p:cNvSpPr txBox="1"/>
          <p:nvPr/>
        </p:nvSpPr>
        <p:spPr>
          <a:xfrm>
            <a:off x="9785645" y="4852761"/>
            <a:ext cx="6689524" cy="2739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37489" marR="0" lvl="1" indent="0" algn="just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99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74979" marR="0" lvl="1" indent="-237490" algn="just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Char char="•"/>
            </a:pPr>
            <a:r>
              <a:rPr lang="en-US" sz="21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Aplicar pruebas de calidad en principales flujos </a:t>
            </a:r>
            <a:endParaRPr/>
          </a:p>
          <a:p>
            <a:pPr marL="474979" marR="0" lvl="1" indent="-97853" algn="just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None/>
            </a:pPr>
            <a:endParaRPr sz="2199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74979" marR="0" lvl="1" indent="-237490" algn="just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Char char="•"/>
            </a:pPr>
            <a:r>
              <a:rPr lang="en-US" sz="21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Generar reportes y estadísticas</a:t>
            </a:r>
            <a:endParaRPr sz="2199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74979" marR="0" lvl="1" indent="-97853" algn="just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None/>
            </a:pPr>
            <a:endParaRPr sz="2199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74979" marR="0" lvl="1" indent="-97853" algn="just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None/>
            </a:pPr>
            <a:endParaRPr sz="2199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74979" marR="0" lvl="1" indent="-237490" algn="just" rtl="0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Char char="•"/>
            </a:pPr>
            <a:r>
              <a:rPr lang="en-US" sz="21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Gestionar el desarrollo merodologia ágil</a:t>
            </a:r>
            <a:endParaRPr sz="2199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32"/>
          <p:cNvGrpSpPr/>
          <p:nvPr/>
        </p:nvGrpSpPr>
        <p:grpSpPr>
          <a:xfrm>
            <a:off x="815517" y="3171995"/>
            <a:ext cx="7237290" cy="5095705"/>
            <a:chOff x="0" y="-38100"/>
            <a:chExt cx="1992679" cy="1418276"/>
          </a:xfrm>
        </p:grpSpPr>
        <p:sp>
          <p:nvSpPr>
            <p:cNvPr id="197" name="Google Shape;197;p32"/>
            <p:cNvSpPr/>
            <p:nvPr/>
          </p:nvSpPr>
          <p:spPr>
            <a:xfrm>
              <a:off x="0" y="0"/>
              <a:ext cx="1992679" cy="1380176"/>
            </a:xfrm>
            <a:custGeom>
              <a:avLst/>
              <a:gdLst/>
              <a:ahLst/>
              <a:cxnLst/>
              <a:rect l="l" t="t" r="r" b="b"/>
              <a:pathLst>
                <a:path w="1992679" h="1380176" extrusionOk="0">
                  <a:moveTo>
                    <a:pt x="21395" y="0"/>
                  </a:moveTo>
                  <a:lnTo>
                    <a:pt x="1971284" y="0"/>
                  </a:lnTo>
                  <a:cubicBezTo>
                    <a:pt x="1983100" y="0"/>
                    <a:pt x="1992679" y="9579"/>
                    <a:pt x="1992679" y="21395"/>
                  </a:cubicBezTo>
                  <a:lnTo>
                    <a:pt x="1992679" y="1358782"/>
                  </a:lnTo>
                  <a:cubicBezTo>
                    <a:pt x="1992679" y="1370598"/>
                    <a:pt x="1983100" y="1380176"/>
                    <a:pt x="1971284" y="1380176"/>
                  </a:cubicBezTo>
                  <a:lnTo>
                    <a:pt x="21395" y="1380176"/>
                  </a:lnTo>
                  <a:cubicBezTo>
                    <a:pt x="9579" y="1380176"/>
                    <a:pt x="0" y="1370598"/>
                    <a:pt x="0" y="1358782"/>
                  </a:cubicBezTo>
                  <a:lnTo>
                    <a:pt x="0" y="21395"/>
                  </a:lnTo>
                  <a:cubicBezTo>
                    <a:pt x="0" y="9579"/>
                    <a:pt x="9579" y="0"/>
                    <a:pt x="213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32"/>
            <p:cNvSpPr txBox="1"/>
            <p:nvPr/>
          </p:nvSpPr>
          <p:spPr>
            <a:xfrm>
              <a:off x="0" y="-38100"/>
              <a:ext cx="1992679" cy="14182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9" name="Google Shape;199;p32"/>
          <p:cNvGrpSpPr/>
          <p:nvPr/>
        </p:nvGrpSpPr>
        <p:grpSpPr>
          <a:xfrm>
            <a:off x="1515909" y="2721774"/>
            <a:ext cx="4836105" cy="1141553"/>
            <a:chOff x="0" y="-38100"/>
            <a:chExt cx="1331549" cy="314309"/>
          </a:xfrm>
        </p:grpSpPr>
        <p:sp>
          <p:nvSpPr>
            <p:cNvPr id="200" name="Google Shape;200;p32"/>
            <p:cNvSpPr/>
            <p:nvPr/>
          </p:nvSpPr>
          <p:spPr>
            <a:xfrm>
              <a:off x="0" y="0"/>
              <a:ext cx="1331549" cy="276209"/>
            </a:xfrm>
            <a:custGeom>
              <a:avLst/>
              <a:gdLst/>
              <a:ahLst/>
              <a:cxnLst/>
              <a:rect l="l" t="t" r="r" b="b"/>
              <a:pathLst>
                <a:path w="1331549" h="276209" extrusionOk="0">
                  <a:moveTo>
                    <a:pt x="65635" y="0"/>
                  </a:moveTo>
                  <a:lnTo>
                    <a:pt x="1265913" y="0"/>
                  </a:lnTo>
                  <a:cubicBezTo>
                    <a:pt x="1302163" y="0"/>
                    <a:pt x="1331549" y="29386"/>
                    <a:pt x="1331549" y="65635"/>
                  </a:cubicBezTo>
                  <a:lnTo>
                    <a:pt x="1331549" y="210574"/>
                  </a:lnTo>
                  <a:cubicBezTo>
                    <a:pt x="1331549" y="246823"/>
                    <a:pt x="1302163" y="276209"/>
                    <a:pt x="1265913" y="276209"/>
                  </a:cubicBezTo>
                  <a:lnTo>
                    <a:pt x="65635" y="276209"/>
                  </a:lnTo>
                  <a:cubicBezTo>
                    <a:pt x="29386" y="276209"/>
                    <a:pt x="0" y="246823"/>
                    <a:pt x="0" y="210574"/>
                  </a:cubicBezTo>
                  <a:lnTo>
                    <a:pt x="0" y="65635"/>
                  </a:lnTo>
                  <a:cubicBezTo>
                    <a:pt x="0" y="29386"/>
                    <a:pt x="29386" y="0"/>
                    <a:pt x="65635" y="0"/>
                  </a:cubicBezTo>
                  <a:close/>
                </a:path>
              </a:pathLst>
            </a:custGeom>
            <a:solidFill>
              <a:srgbClr val="FFDE5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32"/>
            <p:cNvSpPr txBox="1"/>
            <p:nvPr/>
          </p:nvSpPr>
          <p:spPr>
            <a:xfrm>
              <a:off x="0" y="-38100"/>
              <a:ext cx="1331549" cy="3143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32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ALCANCES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" name="Google Shape;202;p32"/>
          <p:cNvGrpSpPr/>
          <p:nvPr/>
        </p:nvGrpSpPr>
        <p:grpSpPr>
          <a:xfrm>
            <a:off x="9144000" y="3119611"/>
            <a:ext cx="7628091" cy="5148089"/>
            <a:chOff x="0" y="-38100"/>
            <a:chExt cx="1940867" cy="1418276"/>
          </a:xfrm>
        </p:grpSpPr>
        <p:sp>
          <p:nvSpPr>
            <p:cNvPr id="203" name="Google Shape;203;p32"/>
            <p:cNvSpPr/>
            <p:nvPr/>
          </p:nvSpPr>
          <p:spPr>
            <a:xfrm>
              <a:off x="0" y="0"/>
              <a:ext cx="1940867" cy="1380176"/>
            </a:xfrm>
            <a:custGeom>
              <a:avLst/>
              <a:gdLst/>
              <a:ahLst/>
              <a:cxnLst/>
              <a:rect l="l" t="t" r="r" b="b"/>
              <a:pathLst>
                <a:path w="1940867" h="1380176" extrusionOk="0">
                  <a:moveTo>
                    <a:pt x="21966" y="0"/>
                  </a:moveTo>
                  <a:lnTo>
                    <a:pt x="1918901" y="0"/>
                  </a:lnTo>
                  <a:cubicBezTo>
                    <a:pt x="1931033" y="0"/>
                    <a:pt x="1940867" y="9834"/>
                    <a:pt x="1940867" y="21966"/>
                  </a:cubicBezTo>
                  <a:lnTo>
                    <a:pt x="1940867" y="1358211"/>
                  </a:lnTo>
                  <a:cubicBezTo>
                    <a:pt x="1940867" y="1370342"/>
                    <a:pt x="1931033" y="1380176"/>
                    <a:pt x="1918901" y="1380176"/>
                  </a:cubicBezTo>
                  <a:lnTo>
                    <a:pt x="21966" y="1380176"/>
                  </a:lnTo>
                  <a:cubicBezTo>
                    <a:pt x="9834" y="1380176"/>
                    <a:pt x="0" y="1370342"/>
                    <a:pt x="0" y="1358211"/>
                  </a:cubicBezTo>
                  <a:lnTo>
                    <a:pt x="0" y="21966"/>
                  </a:lnTo>
                  <a:cubicBezTo>
                    <a:pt x="0" y="9834"/>
                    <a:pt x="9834" y="0"/>
                    <a:pt x="219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32"/>
            <p:cNvSpPr txBox="1"/>
            <p:nvPr/>
          </p:nvSpPr>
          <p:spPr>
            <a:xfrm>
              <a:off x="0" y="-38100"/>
              <a:ext cx="1940867" cy="14182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hgfhf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205;p32"/>
          <p:cNvGrpSpPr/>
          <p:nvPr/>
        </p:nvGrpSpPr>
        <p:grpSpPr>
          <a:xfrm>
            <a:off x="10515600" y="2721774"/>
            <a:ext cx="4836105" cy="1141553"/>
            <a:chOff x="0" y="-38100"/>
            <a:chExt cx="1331549" cy="314309"/>
          </a:xfrm>
        </p:grpSpPr>
        <p:sp>
          <p:nvSpPr>
            <p:cNvPr id="206" name="Google Shape;206;p32"/>
            <p:cNvSpPr/>
            <p:nvPr/>
          </p:nvSpPr>
          <p:spPr>
            <a:xfrm>
              <a:off x="0" y="0"/>
              <a:ext cx="1331549" cy="276209"/>
            </a:xfrm>
            <a:custGeom>
              <a:avLst/>
              <a:gdLst/>
              <a:ahLst/>
              <a:cxnLst/>
              <a:rect l="l" t="t" r="r" b="b"/>
              <a:pathLst>
                <a:path w="1331549" h="276209" extrusionOk="0">
                  <a:moveTo>
                    <a:pt x="65635" y="0"/>
                  </a:moveTo>
                  <a:lnTo>
                    <a:pt x="1265913" y="0"/>
                  </a:lnTo>
                  <a:cubicBezTo>
                    <a:pt x="1302163" y="0"/>
                    <a:pt x="1331549" y="29386"/>
                    <a:pt x="1331549" y="65635"/>
                  </a:cubicBezTo>
                  <a:lnTo>
                    <a:pt x="1331549" y="210574"/>
                  </a:lnTo>
                  <a:cubicBezTo>
                    <a:pt x="1331549" y="246823"/>
                    <a:pt x="1302163" y="276209"/>
                    <a:pt x="1265913" y="276209"/>
                  </a:cubicBezTo>
                  <a:lnTo>
                    <a:pt x="65635" y="276209"/>
                  </a:lnTo>
                  <a:cubicBezTo>
                    <a:pt x="29386" y="276209"/>
                    <a:pt x="0" y="246823"/>
                    <a:pt x="0" y="210574"/>
                  </a:cubicBezTo>
                  <a:lnTo>
                    <a:pt x="0" y="65635"/>
                  </a:lnTo>
                  <a:cubicBezTo>
                    <a:pt x="0" y="29386"/>
                    <a:pt x="29386" y="0"/>
                    <a:pt x="65635" y="0"/>
                  </a:cubicBezTo>
                  <a:close/>
                </a:path>
              </a:pathLst>
            </a:custGeom>
            <a:solidFill>
              <a:srgbClr val="FFDE5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32"/>
            <p:cNvSpPr txBox="1"/>
            <p:nvPr/>
          </p:nvSpPr>
          <p:spPr>
            <a:xfrm>
              <a:off x="0" y="-38100"/>
              <a:ext cx="1331549" cy="3143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32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LIMITACIONES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" name="Google Shape;208;p32"/>
          <p:cNvSpPr txBox="1"/>
          <p:nvPr/>
        </p:nvSpPr>
        <p:spPr>
          <a:xfrm>
            <a:off x="1141777" y="4730310"/>
            <a:ext cx="6606300" cy="21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l" rtl="0">
              <a:lnSpc>
                <a:spcPct val="12173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AutoNum type="arabicPeriod"/>
            </a:pPr>
            <a:r>
              <a:rPr lang="en-US" sz="2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Desarrollo de una Plataforma web.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2173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AutoNum type="arabicPeriod"/>
            </a:pPr>
            <a:r>
              <a:rPr lang="en-US" sz="2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Gestión completo de reservas.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2173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AutoNum type="arabicPeriod"/>
            </a:pPr>
            <a:r>
              <a:rPr lang="en-US" sz="2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Panel administrativo.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2173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AutoNum type="arabicPeriod"/>
            </a:pPr>
            <a:r>
              <a:rPr lang="en-US" sz="2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Automatización de pruebas.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2173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AutoNum type="arabicPeriod"/>
            </a:pPr>
            <a:r>
              <a:rPr lang="en-US" sz="2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Despliegue en la nube (GCP)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2"/>
          <p:cNvSpPr txBox="1"/>
          <p:nvPr/>
        </p:nvSpPr>
        <p:spPr>
          <a:xfrm>
            <a:off x="9677400" y="4730310"/>
            <a:ext cx="6781800" cy="1764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l" rtl="0">
              <a:lnSpc>
                <a:spcPct val="12173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AutoNum type="arabicPeriod"/>
            </a:pPr>
            <a:r>
              <a:rPr lang="en-US"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Implementación de pasarela de pago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2173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AutoNum type="arabicPeriod"/>
            </a:pPr>
            <a:r>
              <a:rPr lang="en-US"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 se incluye app movil nativa, solo version web responsive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2173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AutoNum type="arabicPeriod"/>
            </a:pPr>
            <a:r>
              <a:rPr lang="en-US"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Dependecia de infraestructura gratuita.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2173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AutoNum type="arabicPeriod"/>
            </a:pPr>
            <a:r>
              <a:rPr lang="en-US"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Alcance acotados a una MVP functional.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2"/>
          <p:cNvSpPr txBox="1"/>
          <p:nvPr/>
        </p:nvSpPr>
        <p:spPr>
          <a:xfrm>
            <a:off x="2571738" y="777202"/>
            <a:ext cx="13144500" cy="10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7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ALCANCES Y LIMITACIONES</a:t>
            </a:r>
            <a:endParaRPr sz="7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33"/>
          <p:cNvGrpSpPr/>
          <p:nvPr/>
        </p:nvGrpSpPr>
        <p:grpSpPr>
          <a:xfrm rot="10800000">
            <a:off x="16592024" y="8182303"/>
            <a:ext cx="2621896" cy="2621896"/>
            <a:chOff x="0" y="0"/>
            <a:chExt cx="812800" cy="812800"/>
          </a:xfrm>
        </p:grpSpPr>
        <p:sp>
          <p:nvSpPr>
            <p:cNvPr id="216" name="Google Shape;216;p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" name="Google Shape;218;p33"/>
          <p:cNvGrpSpPr/>
          <p:nvPr/>
        </p:nvGrpSpPr>
        <p:grpSpPr>
          <a:xfrm rot="10800000">
            <a:off x="16092060" y="9258300"/>
            <a:ext cx="1363095" cy="1363095"/>
            <a:chOff x="0" y="0"/>
            <a:chExt cx="812800" cy="812800"/>
          </a:xfrm>
        </p:grpSpPr>
        <p:sp>
          <p:nvSpPr>
            <p:cNvPr id="219" name="Google Shape;219;p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C8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1" name="Google Shape;221;p33"/>
          <p:cNvSpPr/>
          <p:nvPr/>
        </p:nvSpPr>
        <p:spPr>
          <a:xfrm>
            <a:off x="1016593" y="3385320"/>
            <a:ext cx="8965607" cy="5872980"/>
          </a:xfrm>
          <a:custGeom>
            <a:avLst/>
            <a:gdLst/>
            <a:ahLst/>
            <a:cxnLst/>
            <a:rect l="l" t="t" r="r" b="b"/>
            <a:pathLst>
              <a:path w="1288750" h="1524045" extrusionOk="0">
                <a:moveTo>
                  <a:pt x="31643" y="0"/>
                </a:moveTo>
                <a:lnTo>
                  <a:pt x="1257107" y="0"/>
                </a:lnTo>
                <a:cubicBezTo>
                  <a:pt x="1274583" y="0"/>
                  <a:pt x="1288750" y="14167"/>
                  <a:pt x="1288750" y="31643"/>
                </a:cubicBezTo>
                <a:lnTo>
                  <a:pt x="1288750" y="1492402"/>
                </a:lnTo>
                <a:cubicBezTo>
                  <a:pt x="1288750" y="1500794"/>
                  <a:pt x="1285416" y="1508842"/>
                  <a:pt x="1279482" y="1514777"/>
                </a:cubicBezTo>
                <a:cubicBezTo>
                  <a:pt x="1273548" y="1520711"/>
                  <a:pt x="1265499" y="1524045"/>
                  <a:pt x="1257107" y="1524045"/>
                </a:cubicBezTo>
                <a:lnTo>
                  <a:pt x="31643" y="1524045"/>
                </a:lnTo>
                <a:cubicBezTo>
                  <a:pt x="23251" y="1524045"/>
                  <a:pt x="15202" y="1520711"/>
                  <a:pt x="9268" y="1514777"/>
                </a:cubicBezTo>
                <a:cubicBezTo>
                  <a:pt x="3334" y="1508842"/>
                  <a:pt x="0" y="1500794"/>
                  <a:pt x="0" y="1492402"/>
                </a:cubicBezTo>
                <a:lnTo>
                  <a:pt x="0" y="31643"/>
                </a:lnTo>
                <a:cubicBezTo>
                  <a:pt x="0" y="23251"/>
                  <a:pt x="3334" y="15202"/>
                  <a:pt x="9268" y="9268"/>
                </a:cubicBezTo>
                <a:cubicBezTo>
                  <a:pt x="15202" y="3334"/>
                  <a:pt x="23251" y="0"/>
                  <a:pt x="3164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66675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33"/>
          <p:cNvSpPr txBox="1"/>
          <p:nvPr/>
        </p:nvSpPr>
        <p:spPr>
          <a:xfrm>
            <a:off x="1028700" y="1038577"/>
            <a:ext cx="12556666" cy="1391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METODOLOGÍA DE TRABAJO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3"/>
          <p:cNvSpPr txBox="1"/>
          <p:nvPr/>
        </p:nvSpPr>
        <p:spPr>
          <a:xfrm>
            <a:off x="1322007" y="3771901"/>
            <a:ext cx="8110783" cy="4876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/>
          <a:p>
            <a:pPr marL="342900" marR="0" lvl="0" indent="-342900" algn="l" rtl="0">
              <a:lnSpc>
                <a:spcPct val="1339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oto Sans Symbols"/>
              <a:buChar char="▪"/>
            </a:pPr>
            <a:r>
              <a:rPr lang="en-US"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utilize Kanban para gestionar el flujo de trabajo de manera continua y visual.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6850" algn="l" rtl="0">
              <a:lnSpc>
                <a:spcPct val="13391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None/>
            </a:pP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339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oto Sans Symbols"/>
              <a:buChar char="▪"/>
            </a:pPr>
            <a:r>
              <a:rPr lang="en-US"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Las tareas se gestionaron en Jira, clasificadas en columnas como pen backlog, en progreso, completado.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39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339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oto Sans Symbols"/>
              <a:buChar char="▪"/>
            </a:pPr>
            <a:r>
              <a:rPr lang="en-US"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Reuniones semanales para revisar avances y retrospectivas del sprint.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96850" algn="l" rtl="0">
              <a:lnSpc>
                <a:spcPct val="13391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None/>
            </a:pP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232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oto Sans Symbols"/>
              <a:buChar char="▪"/>
            </a:pPr>
            <a:r>
              <a:rPr lang="en-US"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Integración continua con Github Actions y despliegue en entorno QA antes de pasar a producción</a:t>
            </a: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39600" y="3411821"/>
            <a:ext cx="4583759" cy="4474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7"/>
          <p:cNvGrpSpPr/>
          <p:nvPr/>
        </p:nvGrpSpPr>
        <p:grpSpPr>
          <a:xfrm rot="-370222">
            <a:off x="-555686" y="8845265"/>
            <a:ext cx="2621896" cy="2621896"/>
            <a:chOff x="0" y="0"/>
            <a:chExt cx="812800" cy="812800"/>
          </a:xfrm>
        </p:grpSpPr>
        <p:sp>
          <p:nvSpPr>
            <p:cNvPr id="230" name="Google Shape;230;p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Google Shape;232;p7"/>
          <p:cNvGrpSpPr/>
          <p:nvPr/>
        </p:nvGrpSpPr>
        <p:grpSpPr>
          <a:xfrm rot="-370222">
            <a:off x="1282707" y="9684220"/>
            <a:ext cx="1363095" cy="1363095"/>
            <a:chOff x="0" y="0"/>
            <a:chExt cx="812800" cy="812800"/>
          </a:xfrm>
        </p:grpSpPr>
        <p:sp>
          <p:nvSpPr>
            <p:cNvPr id="233" name="Google Shape;233;p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C8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5" name="Google Shape;235;p7"/>
          <p:cNvSpPr/>
          <p:nvPr/>
        </p:nvSpPr>
        <p:spPr>
          <a:xfrm rot="10800000">
            <a:off x="1980563" y="2298321"/>
            <a:ext cx="7922491" cy="969072"/>
          </a:xfrm>
          <a:custGeom>
            <a:avLst/>
            <a:gdLst/>
            <a:ahLst/>
            <a:cxnLst/>
            <a:rect l="l" t="t" r="r" b="b"/>
            <a:pathLst>
              <a:path w="7922491" h="969072" extrusionOk="0">
                <a:moveTo>
                  <a:pt x="7922490" y="969072"/>
                </a:moveTo>
                <a:lnTo>
                  <a:pt x="0" y="969072"/>
                </a:lnTo>
                <a:lnTo>
                  <a:pt x="0" y="0"/>
                </a:lnTo>
                <a:lnTo>
                  <a:pt x="7922490" y="0"/>
                </a:lnTo>
                <a:lnTo>
                  <a:pt x="7922490" y="969072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7"/>
          <p:cNvSpPr txBox="1"/>
          <p:nvPr/>
        </p:nvSpPr>
        <p:spPr>
          <a:xfrm>
            <a:off x="1028700" y="1438944"/>
            <a:ext cx="16230600" cy="1391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7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CRONOGRAMA DEL PROYECTO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7"/>
          <p:cNvSpPr/>
          <p:nvPr/>
        </p:nvSpPr>
        <p:spPr>
          <a:xfrm>
            <a:off x="12614767" y="447006"/>
            <a:ext cx="4644533" cy="1163388"/>
          </a:xfrm>
          <a:custGeom>
            <a:avLst/>
            <a:gdLst/>
            <a:ahLst/>
            <a:cxnLst/>
            <a:rect l="l" t="t" r="r" b="b"/>
            <a:pathLst>
              <a:path w="4644533" h="1163388" extrusionOk="0">
                <a:moveTo>
                  <a:pt x="0" y="0"/>
                </a:moveTo>
                <a:lnTo>
                  <a:pt x="4644533" y="0"/>
                </a:lnTo>
                <a:lnTo>
                  <a:pt x="4644533" y="1163388"/>
                </a:lnTo>
                <a:lnTo>
                  <a:pt x="0" y="11633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8" name="Google Shape;238;p7"/>
          <p:cNvGrpSpPr/>
          <p:nvPr/>
        </p:nvGrpSpPr>
        <p:grpSpPr>
          <a:xfrm>
            <a:off x="3066586" y="3548831"/>
            <a:ext cx="11872023" cy="5505547"/>
            <a:chOff x="18586" y="1529531"/>
            <a:chExt cx="11872023" cy="5505547"/>
          </a:xfrm>
        </p:grpSpPr>
        <p:sp>
          <p:nvSpPr>
            <p:cNvPr id="239" name="Google Shape;239;p7"/>
            <p:cNvSpPr/>
            <p:nvPr/>
          </p:nvSpPr>
          <p:spPr>
            <a:xfrm>
              <a:off x="18586" y="1529531"/>
              <a:ext cx="2626094" cy="1577197"/>
            </a:xfrm>
            <a:prstGeom prst="roundRect">
              <a:avLst>
                <a:gd name="adj" fmla="val 1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7"/>
            <p:cNvSpPr txBox="1"/>
            <p:nvPr/>
          </p:nvSpPr>
          <p:spPr>
            <a:xfrm>
              <a:off x="18586" y="1529531"/>
              <a:ext cx="2626094" cy="10504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7800" tIns="177800" rIns="177800" bIns="952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Fase 1 Planificación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7"/>
            <p:cNvSpPr/>
            <p:nvPr/>
          </p:nvSpPr>
          <p:spPr>
            <a:xfrm>
              <a:off x="575569" y="2989815"/>
              <a:ext cx="3126418" cy="401850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411"/>
              </a:schemeClr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7"/>
            <p:cNvSpPr txBox="1"/>
            <p:nvPr/>
          </p:nvSpPr>
          <p:spPr>
            <a:xfrm>
              <a:off x="667139" y="3081385"/>
              <a:ext cx="2943278" cy="38353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3575" tIns="163575" rIns="163575" bIns="163575" anchor="t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Definición de requerimientos y reglas de negocio</a:t>
              </a:r>
              <a:endPara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45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Diseño del flujo principal (usuarios y pagos)</a:t>
              </a:r>
              <a:endPara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7"/>
            <p:cNvSpPr/>
            <p:nvPr/>
          </p:nvSpPr>
          <p:spPr>
            <a:xfrm>
              <a:off x="3104785" y="1728158"/>
              <a:ext cx="975422" cy="65318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1C0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7"/>
            <p:cNvSpPr txBox="1"/>
            <p:nvPr/>
          </p:nvSpPr>
          <p:spPr>
            <a:xfrm>
              <a:off x="3104785" y="1858795"/>
              <a:ext cx="779467" cy="391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"/>
                <a:buFont typeface="Calibri"/>
                <a:buNone/>
              </a:pPr>
              <a:endParaRPr sz="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7"/>
            <p:cNvSpPr/>
            <p:nvPr/>
          </p:nvSpPr>
          <p:spPr>
            <a:xfrm>
              <a:off x="4485100" y="1529531"/>
              <a:ext cx="2626094" cy="1577197"/>
            </a:xfrm>
            <a:prstGeom prst="roundRect">
              <a:avLst>
                <a:gd name="adj" fmla="val 1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7"/>
            <p:cNvSpPr txBox="1"/>
            <p:nvPr/>
          </p:nvSpPr>
          <p:spPr>
            <a:xfrm>
              <a:off x="4485100" y="1529531"/>
              <a:ext cx="2626094" cy="10504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7800" tIns="177800" rIns="177800" bIns="952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Fase 2 Desarrollo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7"/>
            <p:cNvSpPr/>
            <p:nvPr/>
          </p:nvSpPr>
          <p:spPr>
            <a:xfrm>
              <a:off x="4841278" y="3016578"/>
              <a:ext cx="3043249" cy="401850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411"/>
              </a:schemeClr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7"/>
            <p:cNvSpPr txBox="1"/>
            <p:nvPr/>
          </p:nvSpPr>
          <p:spPr>
            <a:xfrm>
              <a:off x="4930412" y="3105712"/>
              <a:ext cx="2864981" cy="3840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3575" tIns="163575" rIns="163575" bIns="163575" anchor="t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Implementación de comunicación y notificaciones </a:t>
              </a:r>
              <a:endPara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45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Pruebas automatizadas (QA unit, integration, E2E)</a:t>
              </a:r>
              <a:endPara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7"/>
            <p:cNvSpPr/>
            <p:nvPr/>
          </p:nvSpPr>
          <p:spPr>
            <a:xfrm>
              <a:off x="7560903" y="1728158"/>
              <a:ext cx="953382" cy="65318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1C0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7"/>
            <p:cNvSpPr txBox="1"/>
            <p:nvPr/>
          </p:nvSpPr>
          <p:spPr>
            <a:xfrm>
              <a:off x="7560903" y="1858795"/>
              <a:ext cx="757427" cy="391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"/>
                <a:buFont typeface="Calibri"/>
                <a:buNone/>
              </a:pPr>
              <a:endParaRPr sz="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7"/>
            <p:cNvSpPr/>
            <p:nvPr/>
          </p:nvSpPr>
          <p:spPr>
            <a:xfrm>
              <a:off x="8910029" y="1529531"/>
              <a:ext cx="2626094" cy="1577197"/>
            </a:xfrm>
            <a:prstGeom prst="roundRect">
              <a:avLst>
                <a:gd name="adj" fmla="val 1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7"/>
            <p:cNvSpPr txBox="1"/>
            <p:nvPr/>
          </p:nvSpPr>
          <p:spPr>
            <a:xfrm>
              <a:off x="8910029" y="1529531"/>
              <a:ext cx="2626094" cy="10504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7800" tIns="177800" rIns="177800" bIns="952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Fase 3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875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en-US" sz="2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Final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7"/>
            <p:cNvSpPr/>
            <p:nvPr/>
          </p:nvSpPr>
          <p:spPr>
            <a:xfrm>
              <a:off x="9063408" y="2966709"/>
              <a:ext cx="2827201" cy="401850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411"/>
              </a:schemeClr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7"/>
            <p:cNvSpPr txBox="1"/>
            <p:nvPr/>
          </p:nvSpPr>
          <p:spPr>
            <a:xfrm>
              <a:off x="9146214" y="3049515"/>
              <a:ext cx="2661589" cy="38528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3575" tIns="163575" rIns="163575" bIns="163575" anchor="t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Optimización con analítica y descuentos dinámicos</a:t>
              </a:r>
              <a:endPara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45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Documentación técnica y manual de usuario</a:t>
              </a:r>
              <a:endPara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8"/>
          <p:cNvGrpSpPr/>
          <p:nvPr/>
        </p:nvGrpSpPr>
        <p:grpSpPr>
          <a:xfrm rot="-370222">
            <a:off x="-555686" y="8845265"/>
            <a:ext cx="2621896" cy="2621896"/>
            <a:chOff x="0" y="0"/>
            <a:chExt cx="812800" cy="812800"/>
          </a:xfrm>
        </p:grpSpPr>
        <p:sp>
          <p:nvSpPr>
            <p:cNvPr id="260" name="Google Shape;260;p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2" name="Google Shape;262;p8"/>
          <p:cNvGrpSpPr/>
          <p:nvPr/>
        </p:nvGrpSpPr>
        <p:grpSpPr>
          <a:xfrm rot="-370222">
            <a:off x="1282707" y="9684220"/>
            <a:ext cx="1363095" cy="1363095"/>
            <a:chOff x="0" y="0"/>
            <a:chExt cx="812800" cy="812800"/>
          </a:xfrm>
        </p:grpSpPr>
        <p:sp>
          <p:nvSpPr>
            <p:cNvPr id="263" name="Google Shape;263;p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C8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5" name="Google Shape;265;p8"/>
          <p:cNvSpPr/>
          <p:nvPr/>
        </p:nvSpPr>
        <p:spPr>
          <a:xfrm rot="10800000">
            <a:off x="1980563" y="2298321"/>
            <a:ext cx="7922491" cy="969072"/>
          </a:xfrm>
          <a:custGeom>
            <a:avLst/>
            <a:gdLst/>
            <a:ahLst/>
            <a:cxnLst/>
            <a:rect l="l" t="t" r="r" b="b"/>
            <a:pathLst>
              <a:path w="7922491" h="969072" extrusionOk="0">
                <a:moveTo>
                  <a:pt x="7922490" y="969072"/>
                </a:moveTo>
                <a:lnTo>
                  <a:pt x="0" y="969072"/>
                </a:lnTo>
                <a:lnTo>
                  <a:pt x="0" y="0"/>
                </a:lnTo>
                <a:lnTo>
                  <a:pt x="7922490" y="0"/>
                </a:lnTo>
                <a:lnTo>
                  <a:pt x="7922490" y="969072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8"/>
          <p:cNvSpPr txBox="1"/>
          <p:nvPr/>
        </p:nvSpPr>
        <p:spPr>
          <a:xfrm>
            <a:off x="1028700" y="896797"/>
            <a:ext cx="16230600" cy="1391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7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ARQUITECTURA DEL SOFTWARE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10365" y="3112995"/>
            <a:ext cx="10570812" cy="6982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494</Words>
  <Application>Microsoft Office PowerPoint</Application>
  <PresentationFormat>Personalizado</PresentationFormat>
  <Paragraphs>89</Paragraphs>
  <Slides>16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1" baseType="lpstr">
      <vt:lpstr>Noto Sans Symbols</vt:lpstr>
      <vt:lpstr>Anton</vt:lpstr>
      <vt:lpstr>Calibri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ADMINISTRADOR CSD</cp:lastModifiedBy>
  <cp:revision>1</cp:revision>
  <dcterms:created xsi:type="dcterms:W3CDTF">2006-08-16T00:00:00Z</dcterms:created>
  <dcterms:modified xsi:type="dcterms:W3CDTF">2025-12-09T02:17:41Z</dcterms:modified>
</cp:coreProperties>
</file>